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257" r:id="rId3"/>
    <p:sldId id="258" r:id="rId4"/>
    <p:sldId id="260" r:id="rId5"/>
    <p:sldId id="261" r:id="rId6"/>
    <p:sldId id="262" r:id="rId7"/>
    <p:sldId id="263" r:id="rId8"/>
    <p:sldId id="264" r:id="rId9"/>
    <p:sldId id="290" r:id="rId10"/>
    <p:sldId id="291" r:id="rId11"/>
    <p:sldId id="292" r:id="rId12"/>
    <p:sldId id="294" r:id="rId13"/>
    <p:sldId id="293" r:id="rId14"/>
    <p:sldId id="295" r:id="rId15"/>
    <p:sldId id="297" r:id="rId16"/>
    <p:sldId id="266" r:id="rId17"/>
    <p:sldId id="268" r:id="rId18"/>
    <p:sldId id="274" r:id="rId19"/>
    <p:sldId id="276" r:id="rId20"/>
    <p:sldId id="278" r:id="rId21"/>
    <p:sldId id="279" r:id="rId22"/>
    <p:sldId id="299" r:id="rId23"/>
    <p:sldId id="298" r:id="rId24"/>
    <p:sldId id="300" r:id="rId25"/>
    <p:sldId id="301" r:id="rId26"/>
    <p:sldId id="302" r:id="rId27"/>
    <p:sldId id="303" r:id="rId28"/>
    <p:sldId id="304" r:id="rId29"/>
    <p:sldId id="305" r:id="rId30"/>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147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925495-84FF-274A-889D-A926BD7A04F5}" type="datetimeFigureOut">
              <a:rPr lang="fr-FR" smtClean="0"/>
              <a:t>12/11/18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A6DECB-9281-4742-95DB-EB5CA96AFAEC}" type="slidenum">
              <a:rPr lang="fr-FR" smtClean="0"/>
              <a:t>‹#›</a:t>
            </a:fld>
            <a:endParaRPr lang="fr-FR"/>
          </a:p>
        </p:txBody>
      </p:sp>
    </p:spTree>
    <p:extLst>
      <p:ext uri="{BB962C8B-B14F-4D97-AF65-F5344CB8AC3E}">
        <p14:creationId xmlns:p14="http://schemas.microsoft.com/office/powerpoint/2010/main" val="5925414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BA6DECB-9281-4742-95DB-EB5CA96AFAEC}" type="slidenum">
              <a:rPr lang="fr-FR" smtClean="0"/>
              <a:t>15</a:t>
            </a:fld>
            <a:endParaRPr lang="fr-FR"/>
          </a:p>
        </p:txBody>
      </p:sp>
    </p:spTree>
    <p:extLst>
      <p:ext uri="{BB962C8B-B14F-4D97-AF65-F5344CB8AC3E}">
        <p14:creationId xmlns:p14="http://schemas.microsoft.com/office/powerpoint/2010/main" val="2478986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nl-BE"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54BEE11-8EBF-6546-95C7-618FE32D45B9}" type="datetimeFigureOut">
              <a:rPr lang="fr-FR" smtClean="0"/>
              <a:t>12/11/18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222101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454BEE11-8EBF-6546-95C7-618FE32D45B9}" type="datetimeFigureOut">
              <a:rPr lang="fr-FR" smtClean="0"/>
              <a:t>12/11/18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1485479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nl-BE"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454BEE11-8EBF-6546-95C7-618FE32D45B9}" type="datetimeFigureOut">
              <a:rPr lang="fr-FR" smtClean="0"/>
              <a:t>12/11/18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2262076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idx="1"/>
          </p:nvPr>
        </p:nvSpPr>
        <p:spPr/>
        <p:txBody>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454BEE11-8EBF-6546-95C7-618FE32D45B9}" type="datetimeFigureOut">
              <a:rPr lang="fr-FR" smtClean="0"/>
              <a:t>12/11/18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1793436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nl-BE"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Cliquez pour modifier les styles du texte du masque</a:t>
            </a:r>
          </a:p>
        </p:txBody>
      </p:sp>
      <p:sp>
        <p:nvSpPr>
          <p:cNvPr id="4" name="Espace réservé de la date 3"/>
          <p:cNvSpPr>
            <a:spLocks noGrp="1"/>
          </p:cNvSpPr>
          <p:nvPr>
            <p:ph type="dt" sz="half" idx="10"/>
          </p:nvPr>
        </p:nvSpPr>
        <p:spPr/>
        <p:txBody>
          <a:bodyPr/>
          <a:lstStyle/>
          <a:p>
            <a:fld id="{454BEE11-8EBF-6546-95C7-618FE32D45B9}" type="datetimeFigureOut">
              <a:rPr lang="fr-FR" smtClean="0"/>
              <a:t>12/11/18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925652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e la date 4"/>
          <p:cNvSpPr>
            <a:spLocks noGrp="1"/>
          </p:cNvSpPr>
          <p:nvPr>
            <p:ph type="dt" sz="half" idx="10"/>
          </p:nvPr>
        </p:nvSpPr>
        <p:spPr/>
        <p:txBody>
          <a:bodyPr/>
          <a:lstStyle/>
          <a:p>
            <a:fld id="{454BEE11-8EBF-6546-95C7-618FE32D45B9}" type="datetimeFigureOut">
              <a:rPr lang="fr-FR" smtClean="0"/>
              <a:t>12/11/18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2694601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nl-BE"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7" name="Espace réservé de la date 6"/>
          <p:cNvSpPr>
            <a:spLocks noGrp="1"/>
          </p:cNvSpPr>
          <p:nvPr>
            <p:ph type="dt" sz="half" idx="10"/>
          </p:nvPr>
        </p:nvSpPr>
        <p:spPr/>
        <p:txBody>
          <a:bodyPr/>
          <a:lstStyle/>
          <a:p>
            <a:fld id="{454BEE11-8EBF-6546-95C7-618FE32D45B9}" type="datetimeFigureOut">
              <a:rPr lang="fr-FR" smtClean="0"/>
              <a:t>12/11/18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2950702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e la date 2"/>
          <p:cNvSpPr>
            <a:spLocks noGrp="1"/>
          </p:cNvSpPr>
          <p:nvPr>
            <p:ph type="dt" sz="half" idx="10"/>
          </p:nvPr>
        </p:nvSpPr>
        <p:spPr/>
        <p:txBody>
          <a:bodyPr/>
          <a:lstStyle/>
          <a:p>
            <a:fld id="{454BEE11-8EBF-6546-95C7-618FE32D45B9}" type="datetimeFigureOut">
              <a:rPr lang="fr-FR" smtClean="0"/>
              <a:t>12/11/18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1275660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54BEE11-8EBF-6546-95C7-618FE32D45B9}" type="datetimeFigureOut">
              <a:rPr lang="fr-FR" smtClean="0"/>
              <a:t>12/11/18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1338734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nl-BE"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454BEE11-8EBF-6546-95C7-618FE32D45B9}" type="datetimeFigureOut">
              <a:rPr lang="fr-FR" smtClean="0"/>
              <a:t>12/11/18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1965337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nl-BE"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454BEE11-8EBF-6546-95C7-618FE32D45B9}" type="datetimeFigureOut">
              <a:rPr lang="fr-FR" smtClean="0"/>
              <a:t>12/11/18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7204BD-8EC7-774C-B4DD-FEF7A73CD96D}" type="slidenum">
              <a:rPr lang="fr-FR" smtClean="0"/>
              <a:t>‹#›</a:t>
            </a:fld>
            <a:endParaRPr lang="fr-FR"/>
          </a:p>
        </p:txBody>
      </p:sp>
    </p:spTree>
    <p:extLst>
      <p:ext uri="{BB962C8B-B14F-4D97-AF65-F5344CB8AC3E}">
        <p14:creationId xmlns:p14="http://schemas.microsoft.com/office/powerpoint/2010/main" val="248127280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4BEE11-8EBF-6546-95C7-618FE32D45B9}" type="datetimeFigureOut">
              <a:rPr lang="fr-FR" smtClean="0"/>
              <a:t>12/11/18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7204BD-8EC7-774C-B4DD-FEF7A73CD96D}" type="slidenum">
              <a:rPr lang="fr-FR" smtClean="0"/>
              <a:t>‹#›</a:t>
            </a:fld>
            <a:endParaRPr lang="fr-FR"/>
          </a:p>
        </p:txBody>
      </p:sp>
    </p:spTree>
    <p:extLst>
      <p:ext uri="{BB962C8B-B14F-4D97-AF65-F5344CB8AC3E}">
        <p14:creationId xmlns:p14="http://schemas.microsoft.com/office/powerpoint/2010/main" val="1576543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395303"/>
            <a:ext cx="7772400" cy="1600239"/>
          </a:xfrm>
        </p:spPr>
        <p:style>
          <a:lnRef idx="2">
            <a:schemeClr val="accent1"/>
          </a:lnRef>
          <a:fillRef idx="1">
            <a:schemeClr val="lt1"/>
          </a:fillRef>
          <a:effectRef idx="0">
            <a:schemeClr val="accent1"/>
          </a:effectRef>
          <a:fontRef idx="minor">
            <a:schemeClr val="dk1"/>
          </a:fontRef>
        </p:style>
        <p:txBody>
          <a:bodyPr>
            <a:normAutofit/>
          </a:bodyPr>
          <a:lstStyle/>
          <a:p>
            <a:r>
              <a:rPr lang="fr-FR" dirty="0" smtClean="0"/>
              <a:t>PRODS  </a:t>
            </a:r>
            <a:endParaRPr lang="fr-FR" dirty="0"/>
          </a:p>
        </p:txBody>
      </p:sp>
      <p:sp>
        <p:nvSpPr>
          <p:cNvPr id="3" name="Sous-titre 2"/>
          <p:cNvSpPr>
            <a:spLocks noGrp="1"/>
          </p:cNvSpPr>
          <p:nvPr>
            <p:ph type="subTitle" idx="1"/>
          </p:nvPr>
        </p:nvSpPr>
        <p:spPr>
          <a:xfrm>
            <a:off x="1371600" y="3886200"/>
            <a:ext cx="6752782" cy="1752600"/>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r>
              <a:rPr lang="fr-FR" dirty="0" smtClean="0"/>
              <a:t>Dr </a:t>
            </a:r>
            <a:r>
              <a:rPr lang="fr-FR" dirty="0" err="1" smtClean="0"/>
              <a:t>Simbi</a:t>
            </a:r>
            <a:r>
              <a:rPr lang="fr-FR" dirty="0" smtClean="0"/>
              <a:t> </a:t>
            </a:r>
            <a:r>
              <a:rPr lang="fr-FR" dirty="0" err="1" smtClean="0"/>
              <a:t>Ahadi</a:t>
            </a:r>
            <a:r>
              <a:rPr lang="fr-FR" dirty="0" smtClean="0"/>
              <a:t> </a:t>
            </a:r>
          </a:p>
          <a:p>
            <a:r>
              <a:rPr lang="fr-FR" dirty="0" smtClean="0"/>
              <a:t>GP FED au Ministère de la santé </a:t>
            </a:r>
            <a:r>
              <a:rPr lang="fr-FR" dirty="0" smtClean="0"/>
              <a:t>publique,</a:t>
            </a:r>
          </a:p>
          <a:p>
            <a:r>
              <a:rPr lang="fr-FR" dirty="0" smtClean="0"/>
              <a:t>DEP /</a:t>
            </a:r>
            <a:r>
              <a:rPr lang="fr-FR" smtClean="0"/>
              <a:t>Secrétariat Général</a:t>
            </a:r>
            <a:r>
              <a:rPr lang="fr-FR" smtClean="0"/>
              <a:t> </a:t>
            </a:r>
            <a:endParaRPr lang="fr-FR" dirty="0" smtClean="0"/>
          </a:p>
          <a:p>
            <a:r>
              <a:rPr lang="fr-FR" dirty="0" smtClean="0"/>
              <a:t> </a:t>
            </a:r>
            <a:r>
              <a:rPr lang="fr-FR" dirty="0" smtClean="0"/>
              <a:t>12 novembre 2018</a:t>
            </a:r>
            <a:endParaRPr lang="fr-FR" dirty="0"/>
          </a:p>
        </p:txBody>
      </p:sp>
    </p:spTree>
    <p:extLst>
      <p:ext uri="{BB962C8B-B14F-4D97-AF65-F5344CB8AC3E}">
        <p14:creationId xmlns:p14="http://schemas.microsoft.com/office/powerpoint/2010/main" val="852780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FR" dirty="0" smtClean="0"/>
              <a:t>Activités principales (2)</a:t>
            </a:r>
            <a:endParaRPr lang="fr-FR" dirty="0"/>
          </a:p>
        </p:txBody>
      </p:sp>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fr-FR" dirty="0"/>
              <a:t>Actions </a:t>
            </a:r>
            <a:r>
              <a:rPr lang="fr-FR" dirty="0" smtClean="0"/>
              <a:t>d’amélioration </a:t>
            </a:r>
            <a:r>
              <a:rPr lang="fr-FR" dirty="0"/>
              <a:t>de la </a:t>
            </a:r>
            <a:r>
              <a:rPr lang="fr-FR" dirty="0" smtClean="0"/>
              <a:t>demande ;</a:t>
            </a:r>
          </a:p>
          <a:p>
            <a:pPr lvl="1"/>
            <a:r>
              <a:rPr lang="fr-FR" dirty="0" smtClean="0"/>
              <a:t>Un</a:t>
            </a:r>
            <a:r>
              <a:rPr lang="fr-FR" dirty="0" smtClean="0"/>
              <a:t> mécanisme tiers </a:t>
            </a:r>
            <a:r>
              <a:rPr lang="fr-FR" dirty="0" smtClean="0"/>
              <a:t>payant </a:t>
            </a:r>
            <a:r>
              <a:rPr lang="fr-FR" dirty="0" smtClean="0"/>
              <a:t>à travers le FASS </a:t>
            </a:r>
            <a:r>
              <a:rPr lang="fr-FR" dirty="0" smtClean="0"/>
              <a:t>;</a:t>
            </a:r>
          </a:p>
          <a:p>
            <a:pPr lvl="1"/>
            <a:r>
              <a:rPr lang="fr-FR" dirty="0" smtClean="0"/>
              <a:t>Fonds d’équité  ; </a:t>
            </a:r>
          </a:p>
          <a:p>
            <a:pPr lvl="1"/>
            <a:endParaRPr lang="fr-FR" dirty="0"/>
          </a:p>
          <a:p>
            <a:endParaRPr lang="fr-FR" dirty="0"/>
          </a:p>
        </p:txBody>
      </p:sp>
    </p:spTree>
    <p:extLst>
      <p:ext uri="{BB962C8B-B14F-4D97-AF65-F5344CB8AC3E}">
        <p14:creationId xmlns:p14="http://schemas.microsoft.com/office/powerpoint/2010/main" val="1831586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0241"/>
            <a:ext cx="8432404" cy="896674"/>
          </a:xfrm>
        </p:spPr>
        <p:style>
          <a:lnRef idx="2">
            <a:schemeClr val="accent1"/>
          </a:lnRef>
          <a:fillRef idx="1">
            <a:schemeClr val="lt1"/>
          </a:fillRef>
          <a:effectRef idx="0">
            <a:schemeClr val="accent1"/>
          </a:effectRef>
          <a:fontRef idx="minor">
            <a:schemeClr val="dk1"/>
          </a:fontRef>
        </p:style>
        <p:txBody>
          <a:bodyPr/>
          <a:lstStyle/>
          <a:p>
            <a:r>
              <a:rPr lang="fr-FR" dirty="0" smtClean="0"/>
              <a:t>Cibles  </a:t>
            </a:r>
            <a:endParaRPr lang="fr-FR" dirty="0"/>
          </a:p>
        </p:txBody>
      </p:sp>
      <p:sp>
        <p:nvSpPr>
          <p:cNvPr id="3" name="Espace réservé du contenu 2"/>
          <p:cNvSpPr>
            <a:spLocks noGrp="1"/>
          </p:cNvSpPr>
          <p:nvPr>
            <p:ph idx="1"/>
          </p:nvPr>
        </p:nvSpPr>
        <p:spPr>
          <a:xfrm>
            <a:off x="457200" y="1204729"/>
            <a:ext cx="8432404" cy="5421279"/>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r>
              <a:rPr lang="fr-FR" dirty="0" smtClean="0"/>
              <a:t>Niveau périphérique : </a:t>
            </a:r>
          </a:p>
          <a:p>
            <a:pPr lvl="1"/>
            <a:r>
              <a:rPr lang="fr-FR" dirty="0"/>
              <a:t>1 Hôpital de référence </a:t>
            </a:r>
            <a:r>
              <a:rPr lang="fr-FR" dirty="0" smtClean="0"/>
              <a:t>provincial, 38 Zones de santé dans 7 provinces : 38 Hôpitaux généraux de référence, </a:t>
            </a:r>
            <a:r>
              <a:rPr lang="fr-FR" dirty="0"/>
              <a:t>38 Equipes cadres de Zone de </a:t>
            </a:r>
            <a:r>
              <a:rPr lang="fr-FR" dirty="0" smtClean="0"/>
              <a:t>santé, 654 Centres de santé, 2 Centres de santé avec Médecin;</a:t>
            </a:r>
          </a:p>
          <a:p>
            <a:r>
              <a:rPr lang="fr-FR" dirty="0" smtClean="0"/>
              <a:t>Niveau intermédiaire : </a:t>
            </a:r>
          </a:p>
          <a:p>
            <a:pPr lvl="1"/>
            <a:r>
              <a:rPr lang="fr-FR" dirty="0" smtClean="0"/>
              <a:t>7 Divisions provinciales ;</a:t>
            </a:r>
          </a:p>
          <a:p>
            <a:pPr lvl="1"/>
            <a:r>
              <a:rPr lang="fr-FR" dirty="0" smtClean="0"/>
              <a:t> </a:t>
            </a:r>
            <a:r>
              <a:rPr lang="fr-FR" dirty="0" smtClean="0"/>
              <a:t>6 </a:t>
            </a:r>
            <a:r>
              <a:rPr lang="fr-FR" dirty="0" smtClean="0"/>
              <a:t>Inspections provinciales de la santé ; </a:t>
            </a:r>
          </a:p>
          <a:p>
            <a:r>
              <a:rPr lang="fr-FR" dirty="0" smtClean="0"/>
              <a:t>Niveau Central :  </a:t>
            </a:r>
          </a:p>
          <a:p>
            <a:pPr lvl="1"/>
            <a:r>
              <a:rPr lang="fr-FR" dirty="0" smtClean="0"/>
              <a:t>Unité de coordination au sein de la DEP ; </a:t>
            </a:r>
          </a:p>
          <a:p>
            <a:pPr lvl="1"/>
            <a:r>
              <a:rPr lang="fr-FR" dirty="0" smtClean="0"/>
              <a:t>Direction d’Organisation et de gestion de services de santé (DOGS) ;</a:t>
            </a:r>
          </a:p>
          <a:p>
            <a:pPr lvl="1"/>
            <a:r>
              <a:rPr lang="fr-FR" dirty="0"/>
              <a:t>I</a:t>
            </a:r>
            <a:r>
              <a:rPr lang="fr-FR" dirty="0" smtClean="0"/>
              <a:t>nspection générale à la santé </a:t>
            </a:r>
          </a:p>
          <a:p>
            <a:r>
              <a:rPr lang="fr-FR" dirty="0" smtClean="0"/>
              <a:t>SNAME : </a:t>
            </a:r>
          </a:p>
          <a:p>
            <a:pPr lvl="1"/>
            <a:r>
              <a:rPr lang="fr-FR" dirty="0" smtClean="0"/>
              <a:t>FEDECAME, BCAF, 6 CDR </a:t>
            </a:r>
          </a:p>
        </p:txBody>
      </p:sp>
    </p:spTree>
    <p:extLst>
      <p:ext uri="{BB962C8B-B14F-4D97-AF65-F5344CB8AC3E}">
        <p14:creationId xmlns:p14="http://schemas.microsoft.com/office/powerpoint/2010/main" val="47428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6948" y="274638"/>
            <a:ext cx="8546373" cy="930091"/>
          </a:xfrm>
        </p:spPr>
        <p:style>
          <a:lnRef idx="2">
            <a:schemeClr val="accent1"/>
          </a:lnRef>
          <a:fillRef idx="1">
            <a:schemeClr val="lt1"/>
          </a:fillRef>
          <a:effectRef idx="0">
            <a:schemeClr val="accent1"/>
          </a:effectRef>
          <a:fontRef idx="minor">
            <a:schemeClr val="dk1"/>
          </a:fontRef>
        </p:style>
        <p:txBody>
          <a:bodyPr/>
          <a:lstStyle/>
          <a:p>
            <a:r>
              <a:rPr lang="fr-FR" b="1" dirty="0" smtClean="0"/>
              <a:t>Populations bénéficiaires  </a:t>
            </a:r>
            <a:endParaRPr lang="fr-FR" b="1"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261595422"/>
              </p:ext>
            </p:extLst>
          </p:nvPr>
        </p:nvGraphicFramePr>
        <p:xfrm>
          <a:off x="457197" y="1600200"/>
          <a:ext cx="8416125" cy="4663439"/>
        </p:xfrm>
        <a:graphic>
          <a:graphicData uri="http://schemas.openxmlformats.org/drawingml/2006/table">
            <a:tbl>
              <a:tblPr firstRow="1" bandRow="1">
                <a:tableStyleId>{5C22544A-7EE6-4342-B048-85BDC9FD1C3A}</a:tableStyleId>
              </a:tblPr>
              <a:tblGrid>
                <a:gridCol w="2805375"/>
                <a:gridCol w="2805375"/>
                <a:gridCol w="2805375"/>
              </a:tblGrid>
              <a:tr h="516215">
                <a:tc>
                  <a:txBody>
                    <a:bodyPr/>
                    <a:lstStyle/>
                    <a:p>
                      <a:r>
                        <a:rPr lang="fr-FR" sz="2800" dirty="0" smtClean="0"/>
                        <a:t>Provinces </a:t>
                      </a:r>
                      <a:endParaRPr lang="fr-FR" sz="2800" dirty="0"/>
                    </a:p>
                  </a:txBody>
                  <a:tcPr/>
                </a:tc>
                <a:tc>
                  <a:txBody>
                    <a:bodyPr/>
                    <a:lstStyle/>
                    <a:p>
                      <a:pPr algn="ctr"/>
                      <a:r>
                        <a:rPr lang="fr-FR" sz="2800" dirty="0" smtClean="0"/>
                        <a:t>Populations 2017</a:t>
                      </a:r>
                      <a:endParaRPr lang="fr-FR" sz="2800" dirty="0"/>
                    </a:p>
                  </a:txBody>
                  <a:tcPr/>
                </a:tc>
                <a:tc>
                  <a:txBody>
                    <a:bodyPr/>
                    <a:lstStyle/>
                    <a:p>
                      <a:pPr algn="ctr"/>
                      <a:r>
                        <a:rPr lang="fr-FR" sz="2800" dirty="0" smtClean="0"/>
                        <a:t>Population 2021</a:t>
                      </a:r>
                      <a:endParaRPr lang="fr-FR" sz="2800" dirty="0"/>
                    </a:p>
                  </a:txBody>
                  <a:tcPr/>
                </a:tc>
              </a:tr>
              <a:tr h="370840">
                <a:tc>
                  <a:txBody>
                    <a:bodyPr/>
                    <a:lstStyle/>
                    <a:p>
                      <a:r>
                        <a:rPr lang="fr-FR" sz="2800" b="0" dirty="0" smtClean="0"/>
                        <a:t>Nord Kivu </a:t>
                      </a:r>
                      <a:endParaRPr lang="fr-FR" sz="2800" b="0" dirty="0"/>
                    </a:p>
                  </a:txBody>
                  <a:tcPr/>
                </a:tc>
                <a:tc>
                  <a:txBody>
                    <a:bodyPr/>
                    <a:lstStyle/>
                    <a:p>
                      <a:pPr algn="ctr"/>
                      <a:r>
                        <a:rPr lang="fr-FR" sz="2800" b="1" dirty="0" smtClean="0"/>
                        <a:t>1 785 686</a:t>
                      </a:r>
                      <a:endParaRPr lang="fr-FR" sz="2800" b="1" dirty="0"/>
                    </a:p>
                  </a:txBody>
                  <a:tcPr/>
                </a:tc>
                <a:tc>
                  <a:txBody>
                    <a:bodyPr/>
                    <a:lstStyle/>
                    <a:p>
                      <a:pPr algn="ctr"/>
                      <a:r>
                        <a:rPr lang="fr-FR" sz="2800" b="1" dirty="0" smtClean="0"/>
                        <a:t>2 039 794</a:t>
                      </a:r>
                      <a:endParaRPr lang="fr-FR" sz="2800" b="1" dirty="0"/>
                    </a:p>
                  </a:txBody>
                  <a:tcPr/>
                </a:tc>
              </a:tr>
              <a:tr h="370840">
                <a:tc>
                  <a:txBody>
                    <a:bodyPr/>
                    <a:lstStyle/>
                    <a:p>
                      <a:r>
                        <a:rPr lang="fr-FR" sz="2800" b="0" dirty="0" smtClean="0"/>
                        <a:t>Ituri</a:t>
                      </a:r>
                      <a:endParaRPr lang="fr-FR" sz="2800" b="0" dirty="0"/>
                    </a:p>
                  </a:txBody>
                  <a:tcPr/>
                </a:tc>
                <a:tc>
                  <a:txBody>
                    <a:bodyPr/>
                    <a:lstStyle/>
                    <a:p>
                      <a:pPr algn="ctr"/>
                      <a:r>
                        <a:rPr lang="fr-FR" sz="2800" b="1" dirty="0" smtClean="0"/>
                        <a:t>2 398 966</a:t>
                      </a:r>
                      <a:endParaRPr lang="fr-FR" sz="2800" b="1" dirty="0"/>
                    </a:p>
                  </a:txBody>
                  <a:tcPr/>
                </a:tc>
                <a:tc>
                  <a:txBody>
                    <a:bodyPr/>
                    <a:lstStyle/>
                    <a:p>
                      <a:pPr algn="ctr"/>
                      <a:r>
                        <a:rPr lang="fr-FR" sz="2800" b="1" dirty="0" smtClean="0"/>
                        <a:t>2 700 057</a:t>
                      </a:r>
                      <a:endParaRPr lang="fr-FR" sz="2800" b="1" dirty="0"/>
                    </a:p>
                  </a:txBody>
                  <a:tcPr/>
                </a:tc>
              </a:tr>
              <a:tr h="370840">
                <a:tc>
                  <a:txBody>
                    <a:bodyPr/>
                    <a:lstStyle/>
                    <a:p>
                      <a:r>
                        <a:rPr lang="fr-FR" sz="2800" b="0" dirty="0" smtClean="0"/>
                        <a:t>Kongo Central</a:t>
                      </a:r>
                      <a:endParaRPr lang="fr-FR" sz="2800" b="0" dirty="0"/>
                    </a:p>
                  </a:txBody>
                  <a:tcPr/>
                </a:tc>
                <a:tc>
                  <a:txBody>
                    <a:bodyPr/>
                    <a:lstStyle/>
                    <a:p>
                      <a:pPr algn="ctr"/>
                      <a:r>
                        <a:rPr lang="fr-FR" sz="2800" b="1" dirty="0" smtClean="0"/>
                        <a:t>439 150</a:t>
                      </a:r>
                      <a:endParaRPr lang="fr-FR" sz="2800" b="1" dirty="0"/>
                    </a:p>
                  </a:txBody>
                  <a:tcPr/>
                </a:tc>
                <a:tc>
                  <a:txBody>
                    <a:bodyPr/>
                    <a:lstStyle/>
                    <a:p>
                      <a:pPr algn="ctr"/>
                      <a:r>
                        <a:rPr lang="fr-FR" sz="2800" b="1" dirty="0" smtClean="0"/>
                        <a:t>494 267</a:t>
                      </a:r>
                      <a:endParaRPr lang="fr-FR" sz="2800" b="1" dirty="0"/>
                    </a:p>
                  </a:txBody>
                  <a:tcPr/>
                </a:tc>
              </a:tr>
              <a:tr h="370840">
                <a:tc>
                  <a:txBody>
                    <a:bodyPr/>
                    <a:lstStyle/>
                    <a:p>
                      <a:r>
                        <a:rPr lang="fr-FR" sz="2800" b="0" dirty="0" smtClean="0"/>
                        <a:t>Kasaï Oriental </a:t>
                      </a:r>
                      <a:endParaRPr lang="fr-FR" sz="2800" b="0" dirty="0"/>
                    </a:p>
                  </a:txBody>
                  <a:tcPr/>
                </a:tc>
                <a:tc>
                  <a:txBody>
                    <a:bodyPr/>
                    <a:lstStyle/>
                    <a:p>
                      <a:pPr algn="ctr"/>
                      <a:r>
                        <a:rPr lang="fr-FR" sz="2800" b="1" dirty="0" smtClean="0"/>
                        <a:t>890 976</a:t>
                      </a:r>
                      <a:endParaRPr lang="fr-FR" sz="2800" b="1" dirty="0"/>
                    </a:p>
                  </a:txBody>
                  <a:tcPr/>
                </a:tc>
                <a:tc>
                  <a:txBody>
                    <a:bodyPr/>
                    <a:lstStyle/>
                    <a:p>
                      <a:pPr algn="ctr"/>
                      <a:r>
                        <a:rPr lang="fr-FR" sz="2800" b="1" dirty="0" smtClean="0"/>
                        <a:t>1 002 801</a:t>
                      </a:r>
                      <a:endParaRPr lang="fr-FR" sz="2800" b="1" dirty="0"/>
                    </a:p>
                  </a:txBody>
                  <a:tcPr/>
                </a:tc>
              </a:tr>
              <a:tr h="370840">
                <a:tc>
                  <a:txBody>
                    <a:bodyPr/>
                    <a:lstStyle/>
                    <a:p>
                      <a:r>
                        <a:rPr lang="fr-FR" sz="2800" b="0" dirty="0" smtClean="0"/>
                        <a:t>Kasaï Central</a:t>
                      </a:r>
                      <a:r>
                        <a:rPr lang="fr-FR" sz="2800" b="0" baseline="0" dirty="0" smtClean="0"/>
                        <a:t> </a:t>
                      </a:r>
                      <a:endParaRPr lang="fr-FR" sz="2800" b="0"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z="2800" b="1" dirty="0" smtClean="0"/>
                        <a:t>986 357</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z="2800" b="1" dirty="0" smtClean="0"/>
                        <a:t>1  110 153</a:t>
                      </a:r>
                    </a:p>
                  </a:txBody>
                  <a:tcPr/>
                </a:tc>
              </a:tr>
              <a:tr h="370840">
                <a:tc>
                  <a:txBody>
                    <a:bodyPr/>
                    <a:lstStyle/>
                    <a:p>
                      <a:r>
                        <a:rPr lang="fr-FR" sz="2800" b="0" dirty="0" smtClean="0"/>
                        <a:t>Haut Uélé</a:t>
                      </a:r>
                      <a:endParaRPr lang="fr-FR" sz="2800" b="0" dirty="0"/>
                    </a:p>
                  </a:txBody>
                  <a:tcPr/>
                </a:tc>
                <a:tc>
                  <a:txBody>
                    <a:bodyPr/>
                    <a:lstStyle/>
                    <a:p>
                      <a:pPr algn="ctr"/>
                      <a:r>
                        <a:rPr lang="fr-FR" sz="2800" b="1" dirty="0" smtClean="0"/>
                        <a:t>279 939</a:t>
                      </a:r>
                      <a:endParaRPr lang="fr-FR" sz="2800" b="1" dirty="0"/>
                    </a:p>
                  </a:txBody>
                  <a:tcPr/>
                </a:tc>
                <a:tc>
                  <a:txBody>
                    <a:bodyPr/>
                    <a:lstStyle/>
                    <a:p>
                      <a:pPr algn="ctr"/>
                      <a:r>
                        <a:rPr lang="fr-FR" sz="2800" b="1" dirty="0" smtClean="0"/>
                        <a:t>315 074</a:t>
                      </a:r>
                      <a:endParaRPr lang="fr-FR" sz="2800" b="1" dirty="0"/>
                    </a:p>
                  </a:txBody>
                  <a:tcPr/>
                </a:tc>
              </a:tr>
              <a:tr h="370840">
                <a:tc>
                  <a:txBody>
                    <a:bodyPr/>
                    <a:lstStyle/>
                    <a:p>
                      <a:r>
                        <a:rPr lang="fr-FR" sz="2800" b="0" dirty="0" smtClean="0"/>
                        <a:t>Lomami</a:t>
                      </a:r>
                      <a:endParaRPr lang="fr-FR" sz="2800" b="0" dirty="0"/>
                    </a:p>
                  </a:txBody>
                  <a:tcPr/>
                </a:tc>
                <a:tc>
                  <a:txBody>
                    <a:bodyPr/>
                    <a:lstStyle/>
                    <a:p>
                      <a:pPr algn="ctr"/>
                      <a:r>
                        <a:rPr lang="fr-FR" sz="2800" b="1" dirty="0" smtClean="0"/>
                        <a:t>1 090 658</a:t>
                      </a:r>
                      <a:endParaRPr lang="fr-FR" sz="2800" b="1" dirty="0"/>
                    </a:p>
                  </a:txBody>
                  <a:tcPr/>
                </a:tc>
                <a:tc>
                  <a:txBody>
                    <a:bodyPr/>
                    <a:lstStyle/>
                    <a:p>
                      <a:pPr algn="ctr"/>
                      <a:r>
                        <a:rPr lang="fr-FR" sz="2800" b="1" dirty="0" smtClean="0"/>
                        <a:t>1 227 545</a:t>
                      </a:r>
                      <a:endParaRPr lang="fr-FR" sz="2800" b="1" dirty="0"/>
                    </a:p>
                  </a:txBody>
                  <a:tcPr/>
                </a:tc>
              </a:tr>
              <a:tr h="370840">
                <a:tc>
                  <a:txBody>
                    <a:bodyPr/>
                    <a:lstStyle/>
                    <a:p>
                      <a:r>
                        <a:rPr lang="fr-FR" sz="2800" b="0" dirty="0" smtClean="0"/>
                        <a:t>Total</a:t>
                      </a:r>
                      <a:endParaRPr lang="fr-FR" sz="2800" b="0" dirty="0"/>
                    </a:p>
                  </a:txBody>
                  <a:tcPr/>
                </a:tc>
                <a:tc>
                  <a:txBody>
                    <a:bodyPr/>
                    <a:lstStyle/>
                    <a:p>
                      <a:pPr algn="ctr"/>
                      <a:r>
                        <a:rPr lang="fr-FR" sz="2800" b="1" dirty="0" smtClean="0"/>
                        <a:t>7 871 732</a:t>
                      </a:r>
                      <a:endParaRPr lang="fr-FR" sz="2800" b="1" dirty="0"/>
                    </a:p>
                  </a:txBody>
                  <a:tcPr/>
                </a:tc>
                <a:tc>
                  <a:txBody>
                    <a:bodyPr/>
                    <a:lstStyle/>
                    <a:p>
                      <a:pPr algn="ctr"/>
                      <a:r>
                        <a:rPr lang="fr-FR" sz="2800" b="1" dirty="0" smtClean="0"/>
                        <a:t>8 959 704</a:t>
                      </a:r>
                      <a:endParaRPr lang="fr-FR" sz="2800" b="1" dirty="0"/>
                    </a:p>
                  </a:txBody>
                  <a:tcPr/>
                </a:tc>
              </a:tr>
            </a:tbl>
          </a:graphicData>
        </a:graphic>
      </p:graphicFrame>
    </p:spTree>
    <p:extLst>
      <p:ext uri="{BB962C8B-B14F-4D97-AF65-F5344CB8AC3E}">
        <p14:creationId xmlns:p14="http://schemas.microsoft.com/office/powerpoint/2010/main" val="611630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609745112"/>
              </p:ext>
            </p:extLst>
          </p:nvPr>
        </p:nvGraphicFramePr>
        <p:xfrm>
          <a:off x="162815" y="358163"/>
          <a:ext cx="8981184" cy="5828280"/>
        </p:xfrm>
        <a:graphic>
          <a:graphicData uri="http://schemas.openxmlformats.org/drawingml/2006/table">
            <a:tbl>
              <a:tblPr firstRow="1" bandRow="1">
                <a:tableStyleId>{5C22544A-7EE6-4342-B048-85BDC9FD1C3A}</a:tableStyleId>
              </a:tblPr>
              <a:tblGrid>
                <a:gridCol w="1070871"/>
                <a:gridCol w="899168"/>
                <a:gridCol w="1188537"/>
                <a:gridCol w="1156869"/>
                <a:gridCol w="1011086"/>
                <a:gridCol w="892774"/>
                <a:gridCol w="1400354"/>
                <a:gridCol w="1361525"/>
              </a:tblGrid>
              <a:tr h="760612">
                <a:tc>
                  <a:txBody>
                    <a:bodyPr/>
                    <a:lstStyle/>
                    <a:p>
                      <a:r>
                        <a:rPr lang="fr-FR" dirty="0" smtClean="0"/>
                        <a:t>Provinces</a:t>
                      </a:r>
                      <a:endParaRPr lang="fr-FR" dirty="0"/>
                    </a:p>
                  </a:txBody>
                  <a:tcPr/>
                </a:tc>
                <a:tc>
                  <a:txBody>
                    <a:bodyPr/>
                    <a:lstStyle/>
                    <a:p>
                      <a:r>
                        <a:rPr lang="fr-FR" dirty="0" smtClean="0"/>
                        <a:t>Haut Uélé</a:t>
                      </a:r>
                      <a:endParaRPr lang="fr-F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Ituri </a:t>
                      </a:r>
                    </a:p>
                    <a:p>
                      <a:endParaRPr lang="fr-FR" dirty="0"/>
                    </a:p>
                  </a:txBody>
                  <a:tcPr/>
                </a:tc>
                <a:tc>
                  <a:txBody>
                    <a:bodyPr/>
                    <a:lstStyle/>
                    <a:p>
                      <a:r>
                        <a:rPr lang="fr-FR" dirty="0" smtClean="0"/>
                        <a:t>Kasaï Oriental</a:t>
                      </a:r>
                      <a:endParaRPr lang="fr-FR" dirty="0"/>
                    </a:p>
                  </a:txBody>
                  <a:tcPr/>
                </a:tc>
                <a:tc>
                  <a:txBody>
                    <a:bodyPr/>
                    <a:lstStyle/>
                    <a:p>
                      <a:r>
                        <a:rPr lang="fr-FR" dirty="0" smtClean="0"/>
                        <a:t>Kasaï</a:t>
                      </a:r>
                      <a:r>
                        <a:rPr lang="fr-FR" baseline="0" dirty="0" smtClean="0"/>
                        <a:t> </a:t>
                      </a:r>
                      <a:r>
                        <a:rPr lang="fr-FR" dirty="0" smtClean="0"/>
                        <a:t>Central</a:t>
                      </a:r>
                      <a:endParaRPr lang="fr-FR" dirty="0"/>
                    </a:p>
                  </a:txBody>
                  <a:tcPr/>
                </a:tc>
                <a:tc>
                  <a:txBody>
                    <a:bodyPr/>
                    <a:lstStyle/>
                    <a:p>
                      <a:r>
                        <a:rPr lang="fr-FR" dirty="0" smtClean="0"/>
                        <a:t>Kongo Central</a:t>
                      </a:r>
                      <a:endParaRPr lang="fr-FR" dirty="0"/>
                    </a:p>
                  </a:txBody>
                  <a:tcPr/>
                </a:tc>
                <a:tc>
                  <a:txBody>
                    <a:bodyPr/>
                    <a:lstStyle/>
                    <a:p>
                      <a:r>
                        <a:rPr lang="fr-FR" dirty="0" smtClean="0"/>
                        <a:t>Lomami</a:t>
                      </a:r>
                      <a:endParaRPr lang="fr-FR" dirty="0"/>
                    </a:p>
                  </a:txBody>
                  <a:tcPr/>
                </a:tc>
                <a:tc>
                  <a:txBody>
                    <a:bodyPr/>
                    <a:lstStyle/>
                    <a:p>
                      <a:r>
                        <a:rPr lang="fr-FR" dirty="0" smtClean="0"/>
                        <a:t>Nord Kivu</a:t>
                      </a:r>
                      <a:endParaRPr lang="fr-FR" dirty="0"/>
                    </a:p>
                  </a:txBody>
                  <a:tcPr/>
                </a:tc>
              </a:tr>
              <a:tr h="433144">
                <a:tc rowSpan="11">
                  <a:txBody>
                    <a:bodyPr/>
                    <a:lstStyle/>
                    <a:p>
                      <a:r>
                        <a:rPr lang="fr-FR" dirty="0" smtClean="0"/>
                        <a:t>Zones de santé</a:t>
                      </a:r>
                      <a:endParaRPr lang="fr-FR" dirty="0"/>
                    </a:p>
                  </a:txBody>
                  <a:tcPr/>
                </a:tc>
                <a:tc>
                  <a:txBody>
                    <a:bodyPr/>
                    <a:lstStyle/>
                    <a:p>
                      <a:r>
                        <a:rPr lang="fr-FR" dirty="0" err="1" smtClean="0"/>
                        <a:t>Abba</a:t>
                      </a:r>
                      <a:endParaRPr lang="fr-FR" dirty="0"/>
                    </a:p>
                  </a:txBody>
                  <a:tcPr/>
                </a:tc>
                <a:tc>
                  <a:txBody>
                    <a:bodyPr/>
                    <a:lstStyle/>
                    <a:p>
                      <a:r>
                        <a:rPr lang="fr-FR" dirty="0" smtClean="0"/>
                        <a:t>Bunia</a:t>
                      </a:r>
                      <a:endParaRPr lang="fr-FR" dirty="0"/>
                    </a:p>
                  </a:txBody>
                  <a:tcPr/>
                </a:tc>
                <a:tc>
                  <a:txBody>
                    <a:bodyPr/>
                    <a:lstStyle/>
                    <a:p>
                      <a:r>
                        <a:rPr lang="fr-FR" dirty="0" smtClean="0"/>
                        <a:t>Tshilenge</a:t>
                      </a:r>
                      <a:endParaRPr lang="fr-FR" dirty="0"/>
                    </a:p>
                  </a:txBody>
                  <a:tcPr/>
                </a:tc>
                <a:tc>
                  <a:txBody>
                    <a:bodyPr/>
                    <a:lstStyle/>
                    <a:p>
                      <a:r>
                        <a:rPr lang="fr-FR" dirty="0" smtClean="0"/>
                        <a:t>Mikalay</a:t>
                      </a:r>
                      <a:endParaRPr lang="fr-FR" dirty="0"/>
                    </a:p>
                  </a:txBody>
                  <a:tcPr/>
                </a:tc>
                <a:tc>
                  <a:txBody>
                    <a:bodyPr/>
                    <a:lstStyle/>
                    <a:p>
                      <a:r>
                        <a:rPr lang="fr-FR" dirty="0" smtClean="0"/>
                        <a:t>Kisantu</a:t>
                      </a:r>
                      <a:endParaRPr lang="fr-FR" dirty="0"/>
                    </a:p>
                  </a:txBody>
                  <a:tcPr/>
                </a:tc>
                <a:tc>
                  <a:txBody>
                    <a:bodyPr/>
                    <a:lstStyle/>
                    <a:p>
                      <a:r>
                        <a:rPr lang="fr-FR" dirty="0" smtClean="0"/>
                        <a:t>Kabinda</a:t>
                      </a:r>
                      <a:endParaRPr lang="fr-FR" dirty="0"/>
                    </a:p>
                  </a:txBody>
                  <a:tcPr/>
                </a:tc>
                <a:tc>
                  <a:txBody>
                    <a:bodyPr/>
                    <a:lstStyle/>
                    <a:p>
                      <a:r>
                        <a:rPr lang="fr-FR" dirty="0" smtClean="0"/>
                        <a:t>Goma</a:t>
                      </a:r>
                      <a:endParaRPr lang="fr-FR" dirty="0"/>
                    </a:p>
                  </a:txBody>
                  <a:tcPr/>
                </a:tc>
              </a:tr>
              <a:tr h="747619">
                <a:tc vMerge="1">
                  <a:txBody>
                    <a:bodyPr/>
                    <a:lstStyle/>
                    <a:p>
                      <a:endParaRPr lang="fr-FR" dirty="0"/>
                    </a:p>
                  </a:txBody>
                  <a:tcPr/>
                </a:tc>
                <a:tc>
                  <a:txBody>
                    <a:bodyPr/>
                    <a:lstStyle/>
                    <a:p>
                      <a:r>
                        <a:rPr lang="fr-FR" dirty="0" err="1" smtClean="0"/>
                        <a:t>Faradje</a:t>
                      </a:r>
                      <a:endParaRPr lang="fr-FR" dirty="0"/>
                    </a:p>
                  </a:txBody>
                  <a:tcPr/>
                </a:tc>
                <a:tc>
                  <a:txBody>
                    <a:bodyPr/>
                    <a:lstStyle/>
                    <a:p>
                      <a:r>
                        <a:rPr lang="fr-FR" dirty="0" smtClean="0"/>
                        <a:t>Komanda</a:t>
                      </a:r>
                      <a:endParaRPr lang="fr-FR" dirty="0"/>
                    </a:p>
                  </a:txBody>
                  <a:tcPr/>
                </a:tc>
                <a:tc>
                  <a:txBody>
                    <a:bodyPr/>
                    <a:lstStyle/>
                    <a:p>
                      <a:r>
                        <a:rPr lang="fr-FR" sz="1600" dirty="0" smtClean="0"/>
                        <a:t>Tshishimbi</a:t>
                      </a:r>
                      <a:endParaRPr lang="fr-FR" sz="1600" dirty="0"/>
                    </a:p>
                  </a:txBody>
                  <a:tcPr/>
                </a:tc>
                <a:tc>
                  <a:txBody>
                    <a:bodyPr/>
                    <a:lstStyle/>
                    <a:p>
                      <a:r>
                        <a:rPr lang="fr-FR" dirty="0" err="1" smtClean="0"/>
                        <a:t>Maswika</a:t>
                      </a:r>
                      <a:endParaRPr lang="fr-FR" dirty="0"/>
                    </a:p>
                  </a:txBody>
                  <a:tcPr/>
                </a:tc>
                <a:tc>
                  <a:txBody>
                    <a:bodyPr/>
                    <a:lstStyle/>
                    <a:p>
                      <a:r>
                        <a:rPr lang="fr-FR" dirty="0" smtClean="0"/>
                        <a:t>Gombe Matadi</a:t>
                      </a:r>
                      <a:endParaRPr lang="fr-FR" dirty="0"/>
                    </a:p>
                  </a:txBody>
                  <a:tcPr/>
                </a:tc>
                <a:tc>
                  <a:txBody>
                    <a:bodyPr/>
                    <a:lstStyle/>
                    <a:p>
                      <a:r>
                        <a:rPr lang="fr-FR" dirty="0" err="1" smtClean="0"/>
                        <a:t>Tchofia</a:t>
                      </a:r>
                      <a:endParaRPr lang="fr-FR" dirty="0"/>
                    </a:p>
                  </a:txBody>
                  <a:tcPr/>
                </a:tc>
                <a:tc>
                  <a:txBody>
                    <a:bodyPr/>
                    <a:lstStyle/>
                    <a:p>
                      <a:r>
                        <a:rPr lang="fr-FR" dirty="0" smtClean="0"/>
                        <a:t>Rutshuru</a:t>
                      </a:r>
                      <a:endParaRPr lang="fr-FR" dirty="0"/>
                    </a:p>
                  </a:txBody>
                  <a:tcPr/>
                </a:tc>
              </a:tr>
              <a:tr h="433144">
                <a:tc vMerge="1">
                  <a:txBody>
                    <a:bodyPr/>
                    <a:lstStyle/>
                    <a:p>
                      <a:endParaRPr lang="fr-FR"/>
                    </a:p>
                  </a:txBody>
                  <a:tcPr/>
                </a:tc>
                <a:tc>
                  <a:txBody>
                    <a:bodyPr/>
                    <a:lstStyle/>
                    <a:p>
                      <a:endParaRPr lang="fr-FR"/>
                    </a:p>
                  </a:txBody>
                  <a:tcPr/>
                </a:tc>
                <a:tc>
                  <a:txBody>
                    <a:bodyPr/>
                    <a:lstStyle/>
                    <a:p>
                      <a:r>
                        <a:rPr lang="fr-FR" dirty="0" smtClean="0"/>
                        <a:t>Mambasa</a:t>
                      </a:r>
                      <a:endParaRPr lang="fr-FR" dirty="0"/>
                    </a:p>
                  </a:txBody>
                  <a:tcPr/>
                </a:tc>
                <a:tc>
                  <a:txBody>
                    <a:bodyPr/>
                    <a:lstStyle/>
                    <a:p>
                      <a:r>
                        <a:rPr lang="fr-FR" dirty="0" smtClean="0"/>
                        <a:t>Miabi</a:t>
                      </a:r>
                      <a:endParaRPr lang="fr-FR" dirty="0"/>
                    </a:p>
                  </a:txBody>
                  <a:tcPr/>
                </a:tc>
                <a:tc>
                  <a:txBody>
                    <a:bodyPr/>
                    <a:lstStyle/>
                    <a:p>
                      <a:r>
                        <a:rPr lang="fr-FR" dirty="0" err="1" smtClean="0"/>
                        <a:t>Tsibala</a:t>
                      </a:r>
                      <a:endParaRPr lang="fr-FR" dirty="0"/>
                    </a:p>
                  </a:txBody>
                  <a:tcPr/>
                </a:tc>
                <a:tc>
                  <a:txBody>
                    <a:bodyPr/>
                    <a:lstStyle/>
                    <a:p>
                      <a:r>
                        <a:rPr lang="fr-FR" dirty="0" err="1" smtClean="0"/>
                        <a:t>Gidinga</a:t>
                      </a:r>
                      <a:endParaRPr lang="fr-FR" dirty="0"/>
                    </a:p>
                  </a:txBody>
                  <a:tcPr/>
                </a:tc>
                <a:tc>
                  <a:txBody>
                    <a:bodyPr/>
                    <a:lstStyle/>
                    <a:p>
                      <a:r>
                        <a:rPr lang="fr-FR" dirty="0" smtClean="0"/>
                        <a:t>Makota</a:t>
                      </a:r>
                      <a:endParaRPr lang="fr-FR" dirty="0"/>
                    </a:p>
                  </a:txBody>
                  <a:tcPr/>
                </a:tc>
                <a:tc>
                  <a:txBody>
                    <a:bodyPr/>
                    <a:lstStyle/>
                    <a:p>
                      <a:r>
                        <a:rPr lang="fr-FR" dirty="0" smtClean="0"/>
                        <a:t>Kyondo</a:t>
                      </a:r>
                      <a:endParaRPr lang="fr-FR" dirty="0"/>
                    </a:p>
                  </a:txBody>
                  <a:tcPr/>
                </a:tc>
              </a:tr>
              <a:tr h="433144">
                <a:tc vMerge="1">
                  <a:txBody>
                    <a:bodyPr/>
                    <a:lstStyle/>
                    <a:p>
                      <a:endParaRPr lang="fr-FR" dirty="0"/>
                    </a:p>
                  </a:txBody>
                  <a:tcPr/>
                </a:tc>
                <a:tc>
                  <a:txBody>
                    <a:bodyPr/>
                    <a:lstStyle/>
                    <a:p>
                      <a:endParaRPr lang="fr-FR"/>
                    </a:p>
                  </a:txBody>
                  <a:tcPr/>
                </a:tc>
                <a:tc>
                  <a:txBody>
                    <a:bodyPr/>
                    <a:lstStyle/>
                    <a:p>
                      <a:r>
                        <a:rPr lang="fr-FR" sz="1600" dirty="0" smtClean="0"/>
                        <a:t>Nyankunde</a:t>
                      </a:r>
                      <a:endParaRPr lang="fr-FR" sz="1600" dirty="0"/>
                    </a:p>
                  </a:txBody>
                  <a:tcPr/>
                </a:tc>
                <a:tc>
                  <a:txBody>
                    <a:bodyPr/>
                    <a:lstStyle/>
                    <a:p>
                      <a:r>
                        <a:rPr lang="fr-FR" dirty="0" smtClean="0"/>
                        <a:t>Kasansa</a:t>
                      </a:r>
                      <a:endParaRPr lang="fr-FR" dirty="0"/>
                    </a:p>
                  </a:txBody>
                  <a:tcPr/>
                </a:tc>
                <a:tc>
                  <a:txBody>
                    <a:bodyPr/>
                    <a:lstStyle/>
                    <a:p>
                      <a:r>
                        <a:rPr lang="fr-FR" dirty="0" smtClean="0"/>
                        <a:t>Tshikula</a:t>
                      </a:r>
                      <a:endParaRPr lang="fr-FR" dirty="0"/>
                    </a:p>
                  </a:txBody>
                  <a:tcPr/>
                </a:tc>
                <a:tc>
                  <a:txBody>
                    <a:bodyPr/>
                    <a:lstStyle/>
                    <a:p>
                      <a:endParaRPr lang="fr-FR" dirty="0"/>
                    </a:p>
                  </a:txBody>
                  <a:tcPr/>
                </a:tc>
                <a:tc>
                  <a:txBody>
                    <a:bodyPr/>
                    <a:lstStyle/>
                    <a:p>
                      <a:r>
                        <a:rPr lang="fr-FR" dirty="0" smtClean="0"/>
                        <a:t>Ngandadjika</a:t>
                      </a:r>
                      <a:endParaRPr lang="fr-FR" dirty="0"/>
                    </a:p>
                  </a:txBody>
                  <a:tcPr/>
                </a:tc>
                <a:tc>
                  <a:txBody>
                    <a:bodyPr/>
                    <a:lstStyle/>
                    <a:p>
                      <a:r>
                        <a:rPr lang="fr-FR" dirty="0" smtClean="0"/>
                        <a:t>Vuhovi</a:t>
                      </a:r>
                      <a:endParaRPr lang="fr-FR" dirty="0"/>
                    </a:p>
                  </a:txBody>
                  <a:tcPr/>
                </a:tc>
              </a:tr>
              <a:tr h="433144">
                <a:tc vMerge="1">
                  <a:txBody>
                    <a:bodyPr/>
                    <a:lstStyle/>
                    <a:p>
                      <a:endParaRPr lang="fr-FR" dirty="0"/>
                    </a:p>
                  </a:txBody>
                  <a:tcPr/>
                </a:tc>
                <a:tc>
                  <a:txBody>
                    <a:bodyPr/>
                    <a:lstStyle/>
                    <a:p>
                      <a:endParaRPr lang="fr-FR"/>
                    </a:p>
                  </a:txBody>
                  <a:tcPr/>
                </a:tc>
                <a:tc>
                  <a:txBody>
                    <a:bodyPr/>
                    <a:lstStyle/>
                    <a:p>
                      <a:r>
                        <a:rPr lang="fr-FR" dirty="0" smtClean="0"/>
                        <a:t>Nizi</a:t>
                      </a:r>
                      <a:endParaRPr lang="fr-FR" dirty="0"/>
                    </a:p>
                  </a:txBody>
                  <a:tcPr/>
                </a:tc>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r>
                        <a:rPr lang="fr-FR" sz="1600" dirty="0" smtClean="0"/>
                        <a:t>Manguredjipa</a:t>
                      </a:r>
                      <a:endParaRPr lang="fr-FR" sz="1600" dirty="0"/>
                    </a:p>
                  </a:txBody>
                  <a:tcPr/>
                </a:tc>
              </a:tr>
              <a:tr h="433144">
                <a:tc vMerge="1">
                  <a:txBody>
                    <a:bodyPr/>
                    <a:lstStyle/>
                    <a:p>
                      <a:endParaRPr lang="fr-FR" dirty="0"/>
                    </a:p>
                  </a:txBody>
                  <a:tcPr/>
                </a:tc>
                <a:tc>
                  <a:txBody>
                    <a:bodyPr/>
                    <a:lstStyle/>
                    <a:p>
                      <a:endParaRPr lang="fr-FR"/>
                    </a:p>
                  </a:txBody>
                  <a:tcPr/>
                </a:tc>
                <a:tc>
                  <a:txBody>
                    <a:bodyPr/>
                    <a:lstStyle/>
                    <a:p>
                      <a:r>
                        <a:rPr lang="fr-FR" dirty="0" err="1" smtClean="0"/>
                        <a:t>Tchomia</a:t>
                      </a:r>
                      <a:endParaRPr lang="fr-FR" dirty="0"/>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r>
                        <a:rPr lang="fr-FR" dirty="0" smtClean="0"/>
                        <a:t>Musienene</a:t>
                      </a:r>
                      <a:endParaRPr lang="fr-FR" dirty="0"/>
                    </a:p>
                  </a:txBody>
                  <a:tcPr/>
                </a:tc>
              </a:tr>
              <a:tr h="427686">
                <a:tc vMerge="1">
                  <a:txBody>
                    <a:bodyPr/>
                    <a:lstStyle/>
                    <a:p>
                      <a:endParaRPr lang="fr-FR" dirty="0"/>
                    </a:p>
                  </a:txBody>
                  <a:tcPr/>
                </a:tc>
                <a:tc>
                  <a:txBody>
                    <a:bodyPr/>
                    <a:lstStyle/>
                    <a:p>
                      <a:endParaRPr lang="fr-F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Logo</a:t>
                      </a:r>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r>
                        <a:rPr lang="fr-FR" dirty="0" smtClean="0"/>
                        <a:t>Biena</a:t>
                      </a:r>
                      <a:endParaRPr lang="fr-FR" dirty="0"/>
                    </a:p>
                  </a:txBody>
                  <a:tcPr/>
                </a:tc>
              </a:tr>
              <a:tr h="427211">
                <a:tc vMerge="1">
                  <a:txBody>
                    <a:bodyPr/>
                    <a:lstStyle/>
                    <a:p>
                      <a:endParaRPr lang="fr-FR" dirty="0"/>
                    </a:p>
                  </a:txBody>
                  <a:tcPr/>
                </a:tc>
                <a:tc>
                  <a:txBody>
                    <a:bodyPr/>
                    <a:lstStyle/>
                    <a:p>
                      <a:endParaRPr lang="fr-FR" dirty="0"/>
                    </a:p>
                  </a:txBody>
                  <a:tcPr/>
                </a:tc>
                <a:tc>
                  <a:txBody>
                    <a:bodyPr/>
                    <a:lstStyle/>
                    <a:p>
                      <a:r>
                        <a:rPr lang="fr-FR" dirty="0" smtClean="0"/>
                        <a:t>Aru</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433144">
                <a:tc vMerge="1">
                  <a:txBody>
                    <a:bodyPr/>
                    <a:lstStyle/>
                    <a:p>
                      <a:endParaRPr lang="fr-FR" dirty="0"/>
                    </a:p>
                  </a:txBody>
                  <a:tcPr/>
                </a:tc>
                <a:tc>
                  <a:txBody>
                    <a:bodyPr/>
                    <a:lstStyle/>
                    <a:p>
                      <a:endParaRPr lang="fr-FR" dirty="0"/>
                    </a:p>
                  </a:txBody>
                  <a:tcPr/>
                </a:tc>
                <a:tc>
                  <a:txBody>
                    <a:bodyPr/>
                    <a:lstStyle/>
                    <a:p>
                      <a:r>
                        <a:rPr lang="fr-FR" dirty="0" smtClean="0"/>
                        <a:t>Ariwara</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433144">
                <a:tc vMerge="1">
                  <a:txBody>
                    <a:bodyPr/>
                    <a:lstStyle/>
                    <a:p>
                      <a:endParaRPr lang="fr-FR" dirty="0"/>
                    </a:p>
                  </a:txBody>
                  <a:tcPr/>
                </a:tc>
                <a:tc>
                  <a:txBody>
                    <a:bodyPr/>
                    <a:lstStyle/>
                    <a:p>
                      <a:endParaRPr lang="fr-FR" dirty="0"/>
                    </a:p>
                  </a:txBody>
                  <a:tcPr/>
                </a:tc>
                <a:tc>
                  <a:txBody>
                    <a:bodyPr/>
                    <a:lstStyle/>
                    <a:p>
                      <a:r>
                        <a:rPr lang="fr-FR" dirty="0" err="1" smtClean="0"/>
                        <a:t>Rimba</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433144">
                <a:tc vMerge="1">
                  <a:txBody>
                    <a:bodyPr/>
                    <a:lstStyle/>
                    <a:p>
                      <a:endParaRPr lang="fr-FR" dirty="0"/>
                    </a:p>
                  </a:txBody>
                  <a:tcPr/>
                </a:tc>
                <a:tc>
                  <a:txBody>
                    <a:bodyPr/>
                    <a:lstStyle/>
                    <a:p>
                      <a:endParaRPr lang="fr-FR" dirty="0"/>
                    </a:p>
                  </a:txBody>
                  <a:tcPr/>
                </a:tc>
                <a:tc>
                  <a:txBody>
                    <a:bodyPr/>
                    <a:lstStyle/>
                    <a:p>
                      <a:r>
                        <a:rPr lang="fr-FR" dirty="0" smtClean="0"/>
                        <a:t>Adi</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bl>
          </a:graphicData>
        </a:graphic>
      </p:graphicFrame>
    </p:spTree>
    <p:extLst>
      <p:ext uri="{BB962C8B-B14F-4D97-AF65-F5344CB8AC3E}">
        <p14:creationId xmlns:p14="http://schemas.microsoft.com/office/powerpoint/2010/main" val="3578364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5542" y="-1"/>
            <a:ext cx="8774312" cy="455843"/>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fr-FR" dirty="0" smtClean="0"/>
              <a:t>Budget Indicatif  </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658030197"/>
              </p:ext>
            </p:extLst>
          </p:nvPr>
        </p:nvGraphicFramePr>
        <p:xfrm>
          <a:off x="245541" y="488403"/>
          <a:ext cx="8774313" cy="6230503"/>
        </p:xfrm>
        <a:graphic>
          <a:graphicData uri="http://schemas.openxmlformats.org/drawingml/2006/table">
            <a:tbl>
              <a:tblPr firstRow="1" bandRow="1">
                <a:tableStyleId>{5C22544A-7EE6-4342-B048-85BDC9FD1C3A}</a:tableStyleId>
              </a:tblPr>
              <a:tblGrid>
                <a:gridCol w="4122558"/>
                <a:gridCol w="2107905"/>
                <a:gridCol w="2543850"/>
              </a:tblGrid>
              <a:tr h="538633">
                <a:tc>
                  <a:txBody>
                    <a:bodyPr/>
                    <a:lstStyle/>
                    <a:p>
                      <a:pPr algn="ctr">
                        <a:spcAft>
                          <a:spcPts val="0"/>
                        </a:spcAft>
                      </a:pPr>
                      <a:r>
                        <a:rPr lang="en-GB" sz="1200" i="1" dirty="0">
                          <a:solidFill>
                            <a:srgbClr val="000000"/>
                          </a:solidFill>
                          <a:effectLst/>
                          <a:latin typeface="Times New Roman"/>
                          <a:ea typeface="Times New Roman"/>
                        </a:rPr>
                        <a:t> </a:t>
                      </a:r>
                      <a:endParaRPr lang="fr-FR" sz="1200" dirty="0">
                        <a:effectLst/>
                        <a:latin typeface="Times New Roman"/>
                        <a:ea typeface="Times New Roman"/>
                      </a:endParaRPr>
                    </a:p>
                  </a:txBody>
                  <a:tcPr marL="68580" marR="68580" marT="0" marB="0" anchor="ctr"/>
                </a:tc>
                <a:tc>
                  <a:txBody>
                    <a:bodyPr/>
                    <a:lstStyle/>
                    <a:p>
                      <a:pPr algn="ctr">
                        <a:spcAft>
                          <a:spcPts val="0"/>
                        </a:spcAft>
                      </a:pPr>
                      <a:r>
                        <a:rPr lang="en-GB" sz="1800" b="1" dirty="0">
                          <a:solidFill>
                            <a:srgbClr val="000000"/>
                          </a:solidFill>
                          <a:effectLst/>
                          <a:latin typeface="Times New Roman"/>
                          <a:ea typeface="Times New Roman"/>
                        </a:rPr>
                        <a:t>Contribution de </a:t>
                      </a:r>
                      <a:r>
                        <a:rPr lang="en-GB" sz="1800" b="1" dirty="0" err="1">
                          <a:solidFill>
                            <a:srgbClr val="000000"/>
                          </a:solidFill>
                          <a:effectLst/>
                          <a:latin typeface="Times New Roman"/>
                          <a:ea typeface="Times New Roman"/>
                        </a:rPr>
                        <a:t>l’UE</a:t>
                      </a:r>
                      <a:r>
                        <a:rPr lang="en-GB" sz="1800" b="1" dirty="0">
                          <a:solidFill>
                            <a:srgbClr val="000000"/>
                          </a:solidFill>
                          <a:effectLst/>
                          <a:latin typeface="Times New Roman"/>
                          <a:ea typeface="Times New Roman"/>
                        </a:rPr>
                        <a:t> (EUR)</a:t>
                      </a:r>
                      <a:endParaRPr lang="fr-FR" sz="1800" b="1" dirty="0">
                        <a:effectLst/>
                        <a:latin typeface="Times New Roman"/>
                        <a:ea typeface="Times New Roman"/>
                      </a:endParaRPr>
                    </a:p>
                  </a:txBody>
                  <a:tcPr marL="68580" marR="68580" marT="0" marB="0" anchor="ctr"/>
                </a:tc>
                <a:tc>
                  <a:txBody>
                    <a:bodyPr/>
                    <a:lstStyle/>
                    <a:p>
                      <a:pPr algn="ctr">
                        <a:spcAft>
                          <a:spcPts val="0"/>
                        </a:spcAft>
                      </a:pPr>
                      <a:r>
                        <a:rPr lang="fr-BE" sz="1800" b="1" dirty="0">
                          <a:solidFill>
                            <a:srgbClr val="000000"/>
                          </a:solidFill>
                          <a:effectLst/>
                          <a:latin typeface="Times New Roman"/>
                          <a:ea typeface="Times New Roman"/>
                        </a:rPr>
                        <a:t>Contribution indicative de tiers (EUR)</a:t>
                      </a:r>
                      <a:endParaRPr lang="fr-FR" sz="1800" b="1" dirty="0">
                        <a:effectLst/>
                        <a:latin typeface="Times New Roman"/>
                        <a:ea typeface="Times New Roman"/>
                      </a:endParaRPr>
                    </a:p>
                  </a:txBody>
                  <a:tcPr marL="68580" marR="68580" marT="0" marB="0" anchor="ctr"/>
                </a:tc>
              </a:tr>
              <a:tr h="522005">
                <a:tc>
                  <a:txBody>
                    <a:bodyPr/>
                    <a:lstStyle/>
                    <a:p>
                      <a:pPr>
                        <a:spcAft>
                          <a:spcPts val="0"/>
                        </a:spcAft>
                      </a:pPr>
                      <a:r>
                        <a:rPr lang="fr-BE" sz="1400" b="1" dirty="0" smtClean="0">
                          <a:solidFill>
                            <a:srgbClr val="000000"/>
                          </a:solidFill>
                          <a:effectLst/>
                          <a:latin typeface="Times New Roman"/>
                          <a:ea typeface="Times New Roman"/>
                        </a:rPr>
                        <a:t>Gestion </a:t>
                      </a:r>
                      <a:r>
                        <a:rPr lang="fr-BE" sz="1400" b="1" dirty="0">
                          <a:solidFill>
                            <a:srgbClr val="000000"/>
                          </a:solidFill>
                          <a:effectLst/>
                          <a:latin typeface="Times New Roman"/>
                          <a:ea typeface="Times New Roman"/>
                        </a:rPr>
                        <a:t>indirecte avec la République démocratique du Congo (montants indicatifs):</a:t>
                      </a:r>
                      <a:endParaRPr lang="fr-FR" sz="1400" dirty="0">
                        <a:effectLst/>
                        <a:latin typeface="Times New Roman"/>
                        <a:ea typeface="Times New Roman"/>
                      </a:endParaRPr>
                    </a:p>
                  </a:txBody>
                  <a:tcPr marL="68580" marR="68580" marT="0" marB="0" anchor="ctr"/>
                </a:tc>
                <a:tc>
                  <a:txBody>
                    <a:bodyPr/>
                    <a:lstStyle/>
                    <a:p>
                      <a:pPr algn="ctr">
                        <a:spcAft>
                          <a:spcPts val="0"/>
                        </a:spcAft>
                      </a:pPr>
                      <a:r>
                        <a:rPr lang="fr-BE" sz="1600" b="1" dirty="0">
                          <a:solidFill>
                            <a:srgbClr val="000000"/>
                          </a:solidFill>
                          <a:effectLst/>
                          <a:latin typeface="Times New Roman"/>
                          <a:ea typeface="Times New Roman"/>
                        </a:rPr>
                        <a:t>141.000.000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fr-BE" sz="1800" b="1" dirty="0">
                          <a:solidFill>
                            <a:srgbClr val="000000"/>
                          </a:solidFill>
                          <a:effectLst/>
                          <a:latin typeface="Times New Roman"/>
                          <a:ea typeface="Times New Roman"/>
                        </a:rPr>
                        <a:t>2.600.000</a:t>
                      </a:r>
                      <a:endParaRPr lang="fr-FR" sz="1800" b="1" dirty="0">
                        <a:effectLst/>
                        <a:latin typeface="Times New Roman"/>
                        <a:ea typeface="Times New Roman"/>
                      </a:endParaRPr>
                    </a:p>
                  </a:txBody>
                  <a:tcPr marL="68580" marR="68580" marT="0" marB="0" anchor="ctr"/>
                </a:tc>
              </a:tr>
              <a:tr h="870009">
                <a:tc>
                  <a:txBody>
                    <a:bodyPr/>
                    <a:lstStyle/>
                    <a:p>
                      <a:pPr marL="285750" indent="-285750">
                        <a:spcAft>
                          <a:spcPts val="0"/>
                        </a:spcAft>
                        <a:buFont typeface="Arial"/>
                        <a:buChar char="•"/>
                      </a:pPr>
                      <a:r>
                        <a:rPr lang="fr-BE" sz="1400" dirty="0">
                          <a:solidFill>
                            <a:srgbClr val="000000"/>
                          </a:solidFill>
                          <a:effectLst/>
                          <a:latin typeface="Times New Roman"/>
                          <a:ea typeface="Times New Roman"/>
                        </a:rPr>
                        <a:t>Contrats de subvention: octrois directs aux EUP FASS (Achat de services, OS1), FEDECAME et ONGs (Memisa, Malteser international, ULB Coopération, Save the Children) (tous OS).</a:t>
                      </a:r>
                      <a:endParaRPr lang="fr-FR" sz="1400" dirty="0">
                        <a:effectLst/>
                        <a:latin typeface="Times New Roman"/>
                        <a:ea typeface="Times New Roman"/>
                      </a:endParaRPr>
                    </a:p>
                  </a:txBody>
                  <a:tcPr marL="68580" marR="68580" marT="0" marB="0" anchor="ctr"/>
                </a:tc>
                <a:tc>
                  <a:txBody>
                    <a:bodyPr/>
                    <a:lstStyle/>
                    <a:p>
                      <a:pPr algn="ctr">
                        <a:spcAft>
                          <a:spcPts val="0"/>
                        </a:spcAft>
                      </a:pPr>
                      <a:r>
                        <a:rPr lang="en-GB" sz="1600" b="1" dirty="0">
                          <a:effectLst/>
                          <a:latin typeface="Times New Roman"/>
                          <a:ea typeface="Times New Roman"/>
                        </a:rPr>
                        <a:t>80.000.000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en-GB" sz="1800" b="1" dirty="0">
                          <a:solidFill>
                            <a:srgbClr val="000000"/>
                          </a:solidFill>
                          <a:effectLst/>
                          <a:latin typeface="Times New Roman"/>
                          <a:ea typeface="Times New Roman"/>
                        </a:rPr>
                        <a:t>2.600.000</a:t>
                      </a:r>
                      <a:endParaRPr lang="fr-FR" sz="1800" b="1" dirty="0">
                        <a:effectLst/>
                        <a:latin typeface="Times New Roman"/>
                        <a:ea typeface="Times New Roman"/>
                      </a:endParaRPr>
                    </a:p>
                  </a:txBody>
                  <a:tcPr marL="68580" marR="68580" marT="0" marB="0" anchor="ctr"/>
                </a:tc>
              </a:tr>
              <a:tr h="628405">
                <a:tc>
                  <a:txBody>
                    <a:bodyPr/>
                    <a:lstStyle/>
                    <a:p>
                      <a:pPr marL="285750" indent="-285750">
                        <a:spcAft>
                          <a:spcPts val="0"/>
                        </a:spcAft>
                        <a:buFont typeface="Arial"/>
                        <a:buChar char="•"/>
                      </a:pPr>
                      <a:r>
                        <a:rPr lang="fr-BE" sz="1400" dirty="0">
                          <a:solidFill>
                            <a:srgbClr val="000000"/>
                          </a:solidFill>
                          <a:effectLst/>
                          <a:latin typeface="Times New Roman"/>
                          <a:ea typeface="Times New Roman"/>
                        </a:rPr>
                        <a:t>Contrats de subvention: octrois directs à un(des) opérateur(s) pour les interventions temporaires d'urgence</a:t>
                      </a:r>
                      <a:endParaRPr lang="fr-FR" sz="1400" dirty="0">
                        <a:effectLst/>
                        <a:latin typeface="Times New Roman"/>
                        <a:ea typeface="Times New Roman"/>
                      </a:endParaRPr>
                    </a:p>
                  </a:txBody>
                  <a:tcPr marL="68580" marR="68580" marT="0" marB="0" anchor="ctr"/>
                </a:tc>
                <a:tc>
                  <a:txBody>
                    <a:bodyPr/>
                    <a:lstStyle/>
                    <a:p>
                      <a:pPr algn="ctr">
                        <a:spcAft>
                          <a:spcPts val="0"/>
                        </a:spcAft>
                      </a:pPr>
                      <a:r>
                        <a:rPr lang="fr-BE" sz="1600" b="1" dirty="0">
                          <a:effectLst/>
                          <a:latin typeface="Times New Roman"/>
                          <a:ea typeface="Times New Roman"/>
                        </a:rPr>
                        <a:t>10.000.000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fr-BE" sz="1800" b="1" dirty="0">
                          <a:solidFill>
                            <a:srgbClr val="000000"/>
                          </a:solidFill>
                          <a:effectLst/>
                          <a:latin typeface="Times New Roman"/>
                          <a:ea typeface="Times New Roman"/>
                        </a:rPr>
                        <a:t>-</a:t>
                      </a:r>
                      <a:endParaRPr lang="fr-FR" sz="1800" b="1" dirty="0">
                        <a:effectLst/>
                        <a:latin typeface="Times New Roman"/>
                        <a:ea typeface="Times New Roman"/>
                      </a:endParaRPr>
                    </a:p>
                  </a:txBody>
                  <a:tcPr marL="68580" marR="68580" marT="0" marB="0" anchor="ctr"/>
                </a:tc>
              </a:tr>
              <a:tr h="696007">
                <a:tc>
                  <a:txBody>
                    <a:bodyPr/>
                    <a:lstStyle/>
                    <a:p>
                      <a:pPr marL="285750" indent="-285750">
                        <a:spcAft>
                          <a:spcPts val="0"/>
                        </a:spcAft>
                        <a:buFont typeface="Arial"/>
                        <a:buChar char="•"/>
                      </a:pPr>
                      <a:r>
                        <a:rPr lang="fr-BE" sz="1400" dirty="0">
                          <a:solidFill>
                            <a:srgbClr val="000000"/>
                          </a:solidFill>
                          <a:effectLst/>
                          <a:latin typeface="Times New Roman"/>
                          <a:ea typeface="Times New Roman"/>
                        </a:rPr>
                        <a:t>Contrats de travaux et fournitures: Grandes constructions des hôpitaux et gros équipements médicaux / Contrats de services - suivi (OS1)</a:t>
                      </a:r>
                      <a:endParaRPr lang="fr-FR" sz="1400" dirty="0">
                        <a:effectLst/>
                        <a:latin typeface="Times New Roman"/>
                        <a:ea typeface="Times New Roman"/>
                      </a:endParaRPr>
                    </a:p>
                  </a:txBody>
                  <a:tcPr marL="68580" marR="68580" marT="0" marB="0" anchor="ctr"/>
                </a:tc>
                <a:tc>
                  <a:txBody>
                    <a:bodyPr/>
                    <a:lstStyle/>
                    <a:p>
                      <a:pPr algn="ctr">
                        <a:spcAft>
                          <a:spcPts val="0"/>
                        </a:spcAft>
                      </a:pPr>
                      <a:r>
                        <a:rPr lang="en-GB" sz="1600" b="1" dirty="0">
                          <a:solidFill>
                            <a:srgbClr val="000000"/>
                          </a:solidFill>
                          <a:effectLst/>
                          <a:latin typeface="Times New Roman"/>
                          <a:ea typeface="Times New Roman"/>
                        </a:rPr>
                        <a:t>30.000.000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en-GB" sz="1800" b="1" dirty="0">
                          <a:solidFill>
                            <a:srgbClr val="000000"/>
                          </a:solidFill>
                          <a:effectLst/>
                          <a:latin typeface="Times New Roman"/>
                          <a:ea typeface="Times New Roman"/>
                        </a:rPr>
                        <a:t>-</a:t>
                      </a:r>
                      <a:endParaRPr lang="fr-FR" sz="1800" b="1" dirty="0">
                        <a:effectLst/>
                        <a:latin typeface="Times New Roman"/>
                        <a:ea typeface="Times New Roman"/>
                      </a:endParaRPr>
                    </a:p>
                  </a:txBody>
                  <a:tcPr marL="68580" marR="68580" marT="0" marB="0" anchor="ctr"/>
                </a:tc>
              </a:tr>
              <a:tr h="352837">
                <a:tc>
                  <a:txBody>
                    <a:bodyPr/>
                    <a:lstStyle/>
                    <a:p>
                      <a:pPr marL="285750" indent="-285750">
                        <a:spcAft>
                          <a:spcPts val="0"/>
                        </a:spcAft>
                        <a:buFont typeface="Arial"/>
                        <a:buChar char="•"/>
                      </a:pPr>
                      <a:r>
                        <a:rPr lang="fr-BE" sz="1400" dirty="0">
                          <a:solidFill>
                            <a:srgbClr val="000000"/>
                          </a:solidFill>
                          <a:effectLst/>
                          <a:latin typeface="Times New Roman"/>
                          <a:ea typeface="Times New Roman"/>
                        </a:rPr>
                        <a:t>Contrats de service: Assistance technique (OS 1, 3)</a:t>
                      </a:r>
                      <a:endParaRPr lang="fr-FR" sz="1400" dirty="0">
                        <a:effectLst/>
                        <a:latin typeface="Times New Roman"/>
                        <a:ea typeface="Times New Roman"/>
                      </a:endParaRPr>
                    </a:p>
                  </a:txBody>
                  <a:tcPr marL="68580" marR="68580" marT="0" marB="0" anchor="ctr"/>
                </a:tc>
                <a:tc>
                  <a:txBody>
                    <a:bodyPr/>
                    <a:lstStyle/>
                    <a:p>
                      <a:pPr algn="ctr">
                        <a:spcAft>
                          <a:spcPts val="0"/>
                        </a:spcAft>
                      </a:pPr>
                      <a:r>
                        <a:rPr lang="en-GB" sz="1600" b="1" dirty="0">
                          <a:solidFill>
                            <a:srgbClr val="000000"/>
                          </a:solidFill>
                          <a:effectLst/>
                          <a:latin typeface="Times New Roman"/>
                          <a:ea typeface="Times New Roman"/>
                        </a:rPr>
                        <a:t>12.000.000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en-GB" sz="1800" b="1" dirty="0">
                          <a:solidFill>
                            <a:srgbClr val="000000"/>
                          </a:solidFill>
                          <a:effectLst/>
                          <a:latin typeface="Times New Roman"/>
                          <a:ea typeface="Times New Roman"/>
                        </a:rPr>
                        <a:t>-</a:t>
                      </a:r>
                      <a:endParaRPr lang="fr-FR" sz="1800" b="1" dirty="0">
                        <a:effectLst/>
                        <a:latin typeface="Times New Roman"/>
                        <a:ea typeface="Times New Roman"/>
                      </a:endParaRPr>
                    </a:p>
                  </a:txBody>
                  <a:tcPr marL="68580" marR="68580" marT="0" marB="0" anchor="ctr"/>
                </a:tc>
              </a:tr>
              <a:tr h="451833">
                <a:tc>
                  <a:txBody>
                    <a:bodyPr/>
                    <a:lstStyle/>
                    <a:p>
                      <a:pPr marL="285750" indent="-285750">
                        <a:spcAft>
                          <a:spcPts val="0"/>
                        </a:spcAft>
                        <a:buFont typeface="Arial"/>
                        <a:buChar char="•"/>
                      </a:pPr>
                      <a:r>
                        <a:rPr lang="fr-BE" sz="1400" dirty="0">
                          <a:effectLst/>
                          <a:latin typeface="Times New Roman"/>
                          <a:ea typeface="Times New Roman"/>
                        </a:rPr>
                        <a:t>Contrats de service et subvention: renforcement institutionnel niveaux central et intermédiaire (OS3)</a:t>
                      </a:r>
                      <a:endParaRPr lang="fr-FR" sz="1400" dirty="0">
                        <a:effectLst/>
                        <a:latin typeface="Times New Roman"/>
                        <a:ea typeface="Times New Roman"/>
                      </a:endParaRPr>
                    </a:p>
                  </a:txBody>
                  <a:tcPr marL="68580" marR="68580" marT="0" marB="0" anchor="ctr"/>
                </a:tc>
                <a:tc>
                  <a:txBody>
                    <a:bodyPr/>
                    <a:lstStyle/>
                    <a:p>
                      <a:pPr algn="ctr">
                        <a:spcAft>
                          <a:spcPts val="0"/>
                        </a:spcAft>
                      </a:pPr>
                      <a:r>
                        <a:rPr lang="en-GB" sz="1600" b="1" dirty="0">
                          <a:effectLst/>
                          <a:latin typeface="Times New Roman"/>
                          <a:ea typeface="Times New Roman"/>
                        </a:rPr>
                        <a:t>7.000.000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en-GB" sz="1800" b="1" dirty="0">
                          <a:solidFill>
                            <a:srgbClr val="000000"/>
                          </a:solidFill>
                          <a:effectLst/>
                          <a:latin typeface="Times New Roman"/>
                          <a:ea typeface="Times New Roman"/>
                        </a:rPr>
                        <a:t>-</a:t>
                      </a:r>
                      <a:endParaRPr lang="fr-FR" sz="1800" b="1" dirty="0">
                        <a:effectLst/>
                        <a:latin typeface="Times New Roman"/>
                        <a:ea typeface="Times New Roman"/>
                      </a:endParaRPr>
                    </a:p>
                  </a:txBody>
                  <a:tcPr marL="68580" marR="68580" marT="0" marB="0" anchor="ctr"/>
                </a:tc>
              </a:tr>
              <a:tr h="352837">
                <a:tc>
                  <a:txBody>
                    <a:bodyPr/>
                    <a:lstStyle/>
                    <a:p>
                      <a:pPr>
                        <a:spcAft>
                          <a:spcPts val="0"/>
                        </a:spcAft>
                      </a:pPr>
                      <a:r>
                        <a:rPr lang="fr-BE" sz="1400" dirty="0">
                          <a:solidFill>
                            <a:srgbClr val="000000"/>
                          </a:solidFill>
                          <a:effectLst/>
                          <a:latin typeface="Times New Roman"/>
                          <a:ea typeface="Times New Roman"/>
                        </a:rPr>
                        <a:t>Contrats de service  - Etudes spécifiques (OS 1, 2, 3)</a:t>
                      </a:r>
                      <a:endParaRPr lang="fr-FR" sz="1400" dirty="0">
                        <a:effectLst/>
                        <a:latin typeface="Times New Roman"/>
                        <a:ea typeface="Times New Roman"/>
                      </a:endParaRPr>
                    </a:p>
                  </a:txBody>
                  <a:tcPr marL="68580" marR="68580" marT="0" marB="0" anchor="ctr"/>
                </a:tc>
                <a:tc>
                  <a:txBody>
                    <a:bodyPr/>
                    <a:lstStyle/>
                    <a:p>
                      <a:pPr algn="ctr">
                        <a:spcAft>
                          <a:spcPts val="0"/>
                        </a:spcAft>
                      </a:pPr>
                      <a:r>
                        <a:rPr lang="en-GB" sz="1600" b="1" dirty="0">
                          <a:effectLst/>
                          <a:latin typeface="Times New Roman"/>
                          <a:ea typeface="Times New Roman"/>
                        </a:rPr>
                        <a:t>2.000.000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en-GB" sz="1800" b="1" dirty="0">
                          <a:solidFill>
                            <a:srgbClr val="000000"/>
                          </a:solidFill>
                          <a:effectLst/>
                          <a:latin typeface="Times New Roman"/>
                          <a:ea typeface="Times New Roman"/>
                        </a:rPr>
                        <a:t> </a:t>
                      </a:r>
                      <a:endParaRPr lang="fr-FR" sz="1800" b="1" dirty="0">
                        <a:effectLst/>
                        <a:latin typeface="Times New Roman"/>
                        <a:ea typeface="Times New Roman"/>
                      </a:endParaRPr>
                    </a:p>
                  </a:txBody>
                  <a:tcPr marL="68580" marR="68580" marT="0" marB="0" anchor="ctr"/>
                </a:tc>
              </a:tr>
              <a:tr h="221867">
                <a:tc>
                  <a:txBody>
                    <a:bodyPr/>
                    <a:lstStyle/>
                    <a:p>
                      <a:pPr>
                        <a:spcAft>
                          <a:spcPts val="0"/>
                        </a:spcAft>
                      </a:pPr>
                      <a:r>
                        <a:rPr lang="en-GB" sz="1400" b="1" dirty="0" smtClean="0">
                          <a:solidFill>
                            <a:srgbClr val="000000"/>
                          </a:solidFill>
                          <a:effectLst/>
                          <a:latin typeface="Times New Roman"/>
                          <a:ea typeface="Times New Roman"/>
                        </a:rPr>
                        <a:t> </a:t>
                      </a:r>
                      <a:r>
                        <a:rPr lang="en-GB" sz="1400" b="1" dirty="0">
                          <a:solidFill>
                            <a:srgbClr val="000000"/>
                          </a:solidFill>
                          <a:effectLst/>
                          <a:latin typeface="Times New Roman"/>
                          <a:ea typeface="Times New Roman"/>
                        </a:rPr>
                        <a:t>Gestion </a:t>
                      </a:r>
                      <a:r>
                        <a:rPr lang="en-GB" sz="1400" b="1" dirty="0" smtClean="0">
                          <a:solidFill>
                            <a:srgbClr val="000000"/>
                          </a:solidFill>
                          <a:effectLst/>
                          <a:latin typeface="Times New Roman"/>
                          <a:ea typeface="Times New Roman"/>
                        </a:rPr>
                        <a:t>indirect </a:t>
                      </a:r>
                      <a:r>
                        <a:rPr lang="en-GB" sz="1400" b="1" dirty="0">
                          <a:solidFill>
                            <a:srgbClr val="000000"/>
                          </a:solidFill>
                          <a:effectLst/>
                          <a:latin typeface="Times New Roman"/>
                          <a:ea typeface="Times New Roman"/>
                        </a:rPr>
                        <a:t>avec UNICEF</a:t>
                      </a:r>
                      <a:endParaRPr lang="fr-FR" sz="1400" dirty="0">
                        <a:effectLst/>
                        <a:latin typeface="Times New Roman"/>
                        <a:ea typeface="Times New Roman"/>
                      </a:endParaRPr>
                    </a:p>
                  </a:txBody>
                  <a:tcPr marL="68580" marR="68580" marT="0" marB="0" anchor="ctr"/>
                </a:tc>
                <a:tc>
                  <a:txBody>
                    <a:bodyPr/>
                    <a:lstStyle/>
                    <a:p>
                      <a:pPr algn="ctr">
                        <a:spcAft>
                          <a:spcPts val="0"/>
                        </a:spcAft>
                      </a:pPr>
                      <a:r>
                        <a:rPr lang="en-GB" sz="1600" b="1" dirty="0">
                          <a:solidFill>
                            <a:srgbClr val="000000"/>
                          </a:solidFill>
                          <a:effectLst/>
                          <a:latin typeface="Times New Roman"/>
                          <a:ea typeface="Times New Roman"/>
                        </a:rPr>
                        <a:t>4.000.000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en-GB" sz="1800" b="1" dirty="0">
                          <a:solidFill>
                            <a:srgbClr val="000000"/>
                          </a:solidFill>
                          <a:effectLst/>
                          <a:latin typeface="Times New Roman"/>
                          <a:ea typeface="Times New Roman"/>
                        </a:rPr>
                        <a:t>400.000</a:t>
                      </a:r>
                      <a:endParaRPr lang="fr-FR" sz="1800" b="1" dirty="0">
                        <a:effectLst/>
                        <a:latin typeface="Times New Roman"/>
                        <a:ea typeface="Times New Roman"/>
                      </a:endParaRPr>
                    </a:p>
                  </a:txBody>
                  <a:tcPr marL="68580" marR="68580" marT="0" marB="0" anchor="ctr"/>
                </a:tc>
              </a:tr>
              <a:tr h="352837">
                <a:tc>
                  <a:txBody>
                    <a:bodyPr/>
                    <a:lstStyle/>
                    <a:p>
                      <a:pPr>
                        <a:spcAft>
                          <a:spcPts val="0"/>
                        </a:spcAft>
                      </a:pPr>
                      <a:r>
                        <a:rPr lang="en-GB" sz="1400" b="1" dirty="0" smtClean="0">
                          <a:solidFill>
                            <a:srgbClr val="000000"/>
                          </a:solidFill>
                          <a:effectLst/>
                          <a:latin typeface="Times New Roman"/>
                          <a:ea typeface="Times New Roman"/>
                        </a:rPr>
                        <a:t>Monitoring</a:t>
                      </a:r>
                      <a:r>
                        <a:rPr lang="en-GB" sz="1400" b="1" dirty="0">
                          <a:solidFill>
                            <a:srgbClr val="000000"/>
                          </a:solidFill>
                          <a:effectLst/>
                          <a:latin typeface="Times New Roman"/>
                          <a:ea typeface="Times New Roman"/>
                        </a:rPr>
                        <a:t>, évaluation et audit</a:t>
                      </a:r>
                      <a:endParaRPr lang="fr-FR" sz="1400" dirty="0">
                        <a:effectLst/>
                        <a:latin typeface="Times New Roman"/>
                        <a:ea typeface="Times New Roman"/>
                      </a:endParaRPr>
                    </a:p>
                  </a:txBody>
                  <a:tcPr marL="68580" marR="68580" marT="0" marB="0" anchor="ctr"/>
                </a:tc>
                <a:tc>
                  <a:txBody>
                    <a:bodyPr/>
                    <a:lstStyle/>
                    <a:p>
                      <a:pPr algn="ctr">
                        <a:spcAft>
                          <a:spcPts val="0"/>
                        </a:spcAft>
                      </a:pPr>
                      <a:r>
                        <a:rPr lang="en-GB" sz="1600" b="1" dirty="0">
                          <a:solidFill>
                            <a:srgbClr val="000000"/>
                          </a:solidFill>
                          <a:effectLst/>
                          <a:latin typeface="Times New Roman"/>
                          <a:ea typeface="Times New Roman"/>
                        </a:rPr>
                        <a:t>2.000.000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en-GB" sz="1800" b="1" dirty="0">
                          <a:solidFill>
                            <a:srgbClr val="000000"/>
                          </a:solidFill>
                          <a:effectLst/>
                          <a:latin typeface="Times New Roman"/>
                          <a:ea typeface="Times New Roman"/>
                        </a:rPr>
                        <a:t>-</a:t>
                      </a:r>
                      <a:endParaRPr lang="fr-FR" sz="1800" b="1" dirty="0">
                        <a:effectLst/>
                        <a:latin typeface="Times New Roman"/>
                        <a:ea typeface="Times New Roman"/>
                      </a:endParaRPr>
                    </a:p>
                  </a:txBody>
                  <a:tcPr marL="68580" marR="68580" marT="0" marB="0" anchor="ctr"/>
                </a:tc>
              </a:tr>
              <a:tr h="352837">
                <a:tc>
                  <a:txBody>
                    <a:bodyPr/>
                    <a:lstStyle/>
                    <a:p>
                      <a:pPr>
                        <a:spcAft>
                          <a:spcPts val="0"/>
                        </a:spcAft>
                      </a:pPr>
                      <a:r>
                        <a:rPr lang="en-GB" sz="1400" b="1" dirty="0" smtClean="0">
                          <a:solidFill>
                            <a:srgbClr val="000000"/>
                          </a:solidFill>
                          <a:effectLst/>
                          <a:latin typeface="Times New Roman"/>
                          <a:ea typeface="Times New Roman"/>
                        </a:rPr>
                        <a:t>Communication </a:t>
                      </a:r>
                      <a:r>
                        <a:rPr lang="en-GB" sz="1400" b="1" dirty="0">
                          <a:solidFill>
                            <a:srgbClr val="000000"/>
                          </a:solidFill>
                          <a:effectLst/>
                          <a:latin typeface="Times New Roman"/>
                          <a:ea typeface="Times New Roman"/>
                        </a:rPr>
                        <a:t>et visibilité</a:t>
                      </a:r>
                      <a:endParaRPr lang="fr-FR" sz="1400" dirty="0">
                        <a:effectLst/>
                        <a:latin typeface="Times New Roman"/>
                        <a:ea typeface="Times New Roman"/>
                      </a:endParaRPr>
                    </a:p>
                  </a:txBody>
                  <a:tcPr marL="68580" marR="68580" marT="0" marB="0" anchor="ctr"/>
                </a:tc>
                <a:tc>
                  <a:txBody>
                    <a:bodyPr/>
                    <a:lstStyle/>
                    <a:p>
                      <a:pPr algn="ctr">
                        <a:spcAft>
                          <a:spcPts val="0"/>
                        </a:spcAft>
                      </a:pPr>
                      <a:r>
                        <a:rPr lang="en-GB" sz="1600" b="1" dirty="0">
                          <a:solidFill>
                            <a:srgbClr val="000000"/>
                          </a:solidFill>
                          <a:effectLst/>
                          <a:latin typeface="Times New Roman"/>
                          <a:ea typeface="Times New Roman"/>
                        </a:rPr>
                        <a:t>500.000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en-GB" sz="1800" b="1" dirty="0">
                          <a:solidFill>
                            <a:srgbClr val="000000"/>
                          </a:solidFill>
                          <a:effectLst/>
                          <a:latin typeface="Times New Roman"/>
                          <a:ea typeface="Times New Roman"/>
                        </a:rPr>
                        <a:t>-</a:t>
                      </a:r>
                      <a:endParaRPr lang="fr-FR" sz="1800" b="1" dirty="0">
                        <a:effectLst/>
                        <a:latin typeface="Times New Roman"/>
                        <a:ea typeface="Times New Roman"/>
                      </a:endParaRPr>
                    </a:p>
                  </a:txBody>
                  <a:tcPr marL="68580" marR="68580" marT="0" marB="0" anchor="ctr"/>
                </a:tc>
              </a:tr>
              <a:tr h="275178">
                <a:tc>
                  <a:txBody>
                    <a:bodyPr/>
                    <a:lstStyle/>
                    <a:p>
                      <a:pPr>
                        <a:spcAft>
                          <a:spcPts val="0"/>
                        </a:spcAft>
                      </a:pPr>
                      <a:r>
                        <a:rPr lang="en-GB" sz="1400" b="1" dirty="0">
                          <a:solidFill>
                            <a:srgbClr val="000000"/>
                          </a:solidFill>
                          <a:effectLst/>
                          <a:latin typeface="Times New Roman"/>
                          <a:ea typeface="Times New Roman"/>
                        </a:rPr>
                        <a:t>Provisions pour imprévus</a:t>
                      </a:r>
                      <a:endParaRPr lang="fr-FR" sz="1400" dirty="0">
                        <a:effectLst/>
                        <a:latin typeface="Times New Roman"/>
                        <a:ea typeface="Times New Roman"/>
                      </a:endParaRPr>
                    </a:p>
                  </a:txBody>
                  <a:tcPr marL="68580" marR="68580" marT="0" marB="0" anchor="ctr"/>
                </a:tc>
                <a:tc>
                  <a:txBody>
                    <a:bodyPr/>
                    <a:lstStyle/>
                    <a:p>
                      <a:pPr algn="ctr">
                        <a:spcAft>
                          <a:spcPts val="0"/>
                        </a:spcAft>
                      </a:pPr>
                      <a:r>
                        <a:rPr lang="en-GB" sz="1600" b="1" dirty="0">
                          <a:solidFill>
                            <a:srgbClr val="000000"/>
                          </a:solidFill>
                          <a:effectLst/>
                          <a:latin typeface="Times New Roman"/>
                          <a:ea typeface="Times New Roman"/>
                        </a:rPr>
                        <a:t>7.500.000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en-GB" sz="1800" b="1" dirty="0">
                          <a:solidFill>
                            <a:srgbClr val="000000"/>
                          </a:solidFill>
                          <a:effectLst/>
                          <a:latin typeface="Times New Roman"/>
                          <a:ea typeface="Times New Roman"/>
                        </a:rPr>
                        <a:t>-</a:t>
                      </a:r>
                      <a:endParaRPr lang="fr-FR" sz="1800" b="1" dirty="0">
                        <a:effectLst/>
                        <a:latin typeface="Times New Roman"/>
                        <a:ea typeface="Times New Roman"/>
                      </a:endParaRPr>
                    </a:p>
                  </a:txBody>
                  <a:tcPr marL="68580" marR="68580" marT="0" marB="0" anchor="ctr"/>
                </a:tc>
              </a:tr>
              <a:tr h="352837">
                <a:tc>
                  <a:txBody>
                    <a:bodyPr/>
                    <a:lstStyle/>
                    <a:p>
                      <a:pPr>
                        <a:spcAft>
                          <a:spcPts val="0"/>
                        </a:spcAft>
                      </a:pPr>
                      <a:r>
                        <a:rPr lang="en-GB" sz="1400" b="1" dirty="0">
                          <a:solidFill>
                            <a:srgbClr val="000000"/>
                          </a:solidFill>
                          <a:effectLst/>
                          <a:latin typeface="Times New Roman"/>
                          <a:ea typeface="Times New Roman"/>
                        </a:rPr>
                        <a:t>Totaux </a:t>
                      </a:r>
                      <a:endParaRPr lang="fr-FR" sz="1400" dirty="0">
                        <a:effectLst/>
                        <a:latin typeface="Times New Roman"/>
                        <a:ea typeface="Times New Roman"/>
                      </a:endParaRPr>
                    </a:p>
                  </a:txBody>
                  <a:tcPr marL="68580" marR="68580" marT="0" marB="0" anchor="ctr"/>
                </a:tc>
                <a:tc>
                  <a:txBody>
                    <a:bodyPr/>
                    <a:lstStyle/>
                    <a:p>
                      <a:pPr algn="ctr">
                        <a:spcAft>
                          <a:spcPts val="0"/>
                        </a:spcAft>
                      </a:pPr>
                      <a:r>
                        <a:rPr lang="fr-BE" sz="1600" b="1" dirty="0">
                          <a:solidFill>
                            <a:srgbClr val="000000"/>
                          </a:solidFill>
                          <a:effectLst/>
                          <a:latin typeface="Times New Roman"/>
                          <a:ea typeface="Times New Roman"/>
                        </a:rPr>
                        <a:t>155.000.000</a:t>
                      </a:r>
                      <a:endParaRPr lang="fr-FR" sz="1600" b="1" dirty="0">
                        <a:effectLst/>
                        <a:latin typeface="Times New Roman"/>
                        <a:ea typeface="Times New Roman"/>
                      </a:endParaRPr>
                    </a:p>
                  </a:txBody>
                  <a:tcPr marL="68580" marR="68580" marT="0" marB="0" anchor="ctr"/>
                </a:tc>
                <a:tc>
                  <a:txBody>
                    <a:bodyPr/>
                    <a:lstStyle/>
                    <a:p>
                      <a:pPr algn="ctr">
                        <a:spcAft>
                          <a:spcPts val="0"/>
                        </a:spcAft>
                      </a:pPr>
                      <a:r>
                        <a:rPr lang="fr-BE" sz="1800" b="1" dirty="0">
                          <a:solidFill>
                            <a:srgbClr val="000000"/>
                          </a:solidFill>
                          <a:effectLst/>
                          <a:latin typeface="Times New Roman"/>
                          <a:ea typeface="Times New Roman"/>
                        </a:rPr>
                        <a:t>3.000.000</a:t>
                      </a:r>
                      <a:endParaRPr lang="fr-FR" sz="1800" b="1" dirty="0">
                        <a:effectLst/>
                        <a:latin typeface="Times New Roman"/>
                        <a:ea typeface="Times New Roman"/>
                      </a:endParaRPr>
                    </a:p>
                  </a:txBody>
                  <a:tcPr marL="68580" marR="68580" marT="0" marB="0" anchor="ctr"/>
                </a:tc>
              </a:tr>
            </a:tbl>
          </a:graphicData>
        </a:graphic>
      </p:graphicFrame>
    </p:spTree>
    <p:extLst>
      <p:ext uri="{BB962C8B-B14F-4D97-AF65-F5344CB8AC3E}">
        <p14:creationId xmlns:p14="http://schemas.microsoft.com/office/powerpoint/2010/main" val="4286527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FR" dirty="0" smtClean="0"/>
              <a:t>Subventions aux EUP FASS (4) </a:t>
            </a:r>
            <a:endParaRPr lang="fr-FR" dirty="0"/>
          </a:p>
        </p:txBody>
      </p:sp>
      <p:graphicFrame>
        <p:nvGraphicFramePr>
          <p:cNvPr id="5" name="Espace réservé du contenu 4"/>
          <p:cNvGraphicFramePr>
            <a:graphicFrameLocks noGrp="1"/>
          </p:cNvGraphicFramePr>
          <p:nvPr>
            <p:ph sz="half" idx="1"/>
            <p:extLst>
              <p:ext uri="{D42A27DB-BD31-4B8C-83A1-F6EECF244321}">
                <p14:modId xmlns:p14="http://schemas.microsoft.com/office/powerpoint/2010/main" val="3150881897"/>
              </p:ext>
            </p:extLst>
          </p:nvPr>
        </p:nvGraphicFramePr>
        <p:xfrm>
          <a:off x="457200" y="1725693"/>
          <a:ext cx="4038600" cy="2299375"/>
        </p:xfrm>
        <a:graphic>
          <a:graphicData uri="http://schemas.openxmlformats.org/drawingml/2006/table">
            <a:tbl>
              <a:tblPr firstRow="1" bandRow="1">
                <a:tableStyleId>{5C22544A-7EE6-4342-B048-85BDC9FD1C3A}</a:tableStyleId>
              </a:tblPr>
              <a:tblGrid>
                <a:gridCol w="1056963"/>
                <a:gridCol w="1693258"/>
                <a:gridCol w="1288379"/>
              </a:tblGrid>
              <a:tr h="7972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Budget CF</a:t>
                      </a:r>
                    </a:p>
                    <a:p>
                      <a:endParaRPr lang="fr-F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Budget engagé</a:t>
                      </a:r>
                      <a:r>
                        <a:rPr lang="fr-FR" baseline="0" dirty="0" smtClean="0"/>
                        <a:t> en 2016</a:t>
                      </a:r>
                      <a:endParaRPr lang="fr-FR" dirty="0" smtClean="0"/>
                    </a:p>
                  </a:txBody>
                  <a:tcPr/>
                </a:tc>
                <a:tc>
                  <a:txBody>
                    <a:bodyPr/>
                    <a:lstStyle/>
                    <a:p>
                      <a:r>
                        <a:rPr lang="fr-FR" dirty="0" smtClean="0"/>
                        <a:t> Engagé</a:t>
                      </a:r>
                      <a:r>
                        <a:rPr lang="fr-FR" baseline="0" dirty="0" smtClean="0"/>
                        <a:t> en 2018</a:t>
                      </a:r>
                      <a:endParaRPr lang="fr-FR" dirty="0"/>
                    </a:p>
                  </a:txBody>
                  <a:tcPr/>
                </a:tc>
              </a:tr>
              <a:tr h="5580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49,5 M. euros </a:t>
                      </a:r>
                    </a:p>
                  </a:txBody>
                  <a:tcPr/>
                </a:tc>
                <a:tc>
                  <a:txBody>
                    <a:bodyPr/>
                    <a:lstStyle/>
                    <a:p>
                      <a:r>
                        <a:rPr lang="fr-FR" dirty="0" smtClean="0"/>
                        <a:t>9 975 000</a:t>
                      </a:r>
                      <a:endParaRPr lang="fr-FR" dirty="0"/>
                    </a:p>
                  </a:txBody>
                  <a:tcPr/>
                </a:tc>
                <a:tc>
                  <a:txBody>
                    <a:bodyPr/>
                    <a:lstStyle/>
                    <a:p>
                      <a:r>
                        <a:rPr lang="fr-FR" dirty="0" smtClean="0"/>
                        <a:t>42 </a:t>
                      </a:r>
                      <a:r>
                        <a:rPr lang="fr-FR" dirty="0" smtClean="0"/>
                        <a:t>525 000</a:t>
                      </a:r>
                      <a:endParaRPr lang="fr-FR" dirty="0"/>
                    </a:p>
                  </a:txBody>
                  <a:tcPr/>
                </a:tc>
              </a:tr>
              <a:tr h="744896">
                <a:tc>
                  <a:txBody>
                    <a:bodyPr/>
                    <a:lstStyle/>
                    <a:p>
                      <a:endParaRPr lang="fr-FR" dirty="0"/>
                    </a:p>
                  </a:txBody>
                  <a:tcPr/>
                </a:tc>
                <a:tc>
                  <a:txBody>
                    <a:bodyPr/>
                    <a:lstStyle/>
                    <a:p>
                      <a:r>
                        <a:rPr lang="fr-FR" b="1" dirty="0" smtClean="0"/>
                        <a:t>4 EUP FASS </a:t>
                      </a:r>
                      <a:endParaRPr lang="fr-FR" b="1" dirty="0"/>
                    </a:p>
                  </a:txBody>
                  <a:tcPr/>
                </a:tc>
                <a:tc>
                  <a:txBody>
                    <a:bodyPr/>
                    <a:lstStyle/>
                    <a:p>
                      <a:r>
                        <a:rPr lang="fr-FR" b="1" baseline="0" dirty="0" smtClean="0"/>
                        <a:t>3 </a:t>
                      </a:r>
                      <a:r>
                        <a:rPr lang="fr-FR" b="1" baseline="0" dirty="0" smtClean="0"/>
                        <a:t>EUP FASS</a:t>
                      </a:r>
                      <a:endParaRPr lang="fr-FR" b="1" dirty="0"/>
                    </a:p>
                  </a:txBody>
                  <a:tcPr/>
                </a:tc>
              </a:tr>
            </a:tbl>
          </a:graphicData>
        </a:graphic>
      </p:graphicFrame>
      <p:sp>
        <p:nvSpPr>
          <p:cNvPr id="4" name="Espace réservé du contenu 3"/>
          <p:cNvSpPr>
            <a:spLocks noGrp="1"/>
          </p:cNvSpPr>
          <p:nvPr>
            <p:ph sz="half" idx="2"/>
          </p:nvPr>
        </p:nvSpPr>
        <p:spPr>
          <a:xfrm>
            <a:off x="4495800" y="1725692"/>
            <a:ext cx="4191000" cy="4400471"/>
          </a:xfrm>
        </p:spPr>
        <p:style>
          <a:lnRef idx="2">
            <a:schemeClr val="accent1"/>
          </a:lnRef>
          <a:fillRef idx="1">
            <a:schemeClr val="lt1"/>
          </a:fillRef>
          <a:effectRef idx="0">
            <a:schemeClr val="accent1"/>
          </a:effectRef>
          <a:fontRef idx="minor">
            <a:schemeClr val="dk1"/>
          </a:fontRef>
        </p:style>
        <p:txBody>
          <a:bodyPr>
            <a:normAutofit lnSpcReduction="10000"/>
          </a:bodyPr>
          <a:lstStyle/>
          <a:p>
            <a:r>
              <a:rPr lang="fr-FR" dirty="0" smtClean="0"/>
              <a:t>Actions : </a:t>
            </a:r>
          </a:p>
          <a:p>
            <a:pPr lvl="1"/>
            <a:r>
              <a:rPr lang="fr-FR" dirty="0" smtClean="0"/>
              <a:t>Mécanisme tiers payant des </a:t>
            </a:r>
            <a:r>
              <a:rPr lang="fr-FR" dirty="0" smtClean="0"/>
              <a:t>soins de santé ; </a:t>
            </a:r>
          </a:p>
          <a:p>
            <a:pPr lvl="1"/>
            <a:r>
              <a:rPr lang="fr-FR" dirty="0" smtClean="0"/>
              <a:t>Fonds d’équité ;</a:t>
            </a:r>
            <a:endParaRPr lang="fr-FR" dirty="0"/>
          </a:p>
          <a:p>
            <a:pPr lvl="1"/>
            <a:r>
              <a:rPr lang="fr-FR" dirty="0" smtClean="0"/>
              <a:t>Dispositif de vérification ; </a:t>
            </a:r>
          </a:p>
          <a:p>
            <a:pPr lvl="1"/>
            <a:r>
              <a:rPr lang="fr-FR" dirty="0" smtClean="0"/>
              <a:t>Amélioration de la qualité ; </a:t>
            </a:r>
          </a:p>
          <a:p>
            <a:pPr lvl="1"/>
            <a:r>
              <a:rPr lang="fr-FR" dirty="0" smtClean="0"/>
              <a:t>Amélioration de la gestion ; </a:t>
            </a:r>
          </a:p>
          <a:p>
            <a:pPr lvl="1"/>
            <a:r>
              <a:rPr lang="fr-FR" dirty="0" smtClean="0"/>
              <a:t>Appui au Pilotage et encadrement des FOSA ; </a:t>
            </a:r>
          </a:p>
          <a:p>
            <a:pPr lvl="1"/>
            <a:endParaRPr lang="fr-FR" dirty="0" smtClean="0"/>
          </a:p>
          <a:p>
            <a:endParaRPr lang="fr-FR" dirty="0" smtClean="0"/>
          </a:p>
          <a:p>
            <a:endParaRPr lang="fr-FR" dirty="0" smtClean="0"/>
          </a:p>
          <a:p>
            <a:endParaRPr lang="fr-FR" dirty="0" smtClean="0"/>
          </a:p>
          <a:p>
            <a:endParaRPr lang="fr-FR" dirty="0"/>
          </a:p>
        </p:txBody>
      </p:sp>
      <p:sp>
        <p:nvSpPr>
          <p:cNvPr id="6" name="Espace réservé du contenu 3"/>
          <p:cNvSpPr txBox="1">
            <a:spLocks/>
          </p:cNvSpPr>
          <p:nvPr/>
        </p:nvSpPr>
        <p:spPr>
          <a:xfrm>
            <a:off x="457200" y="4281671"/>
            <a:ext cx="4038600" cy="184449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28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18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dk1"/>
                </a:solidFill>
                <a:latin typeface="+mn-lt"/>
                <a:ea typeface="+mn-ea"/>
                <a:cs typeface="+mn-cs"/>
              </a:defRPr>
            </a:lvl9pPr>
          </a:lstStyle>
          <a:p>
            <a:r>
              <a:rPr lang="fr-FR" dirty="0"/>
              <a:t>E</a:t>
            </a:r>
            <a:r>
              <a:rPr lang="fr-FR" dirty="0" smtClean="0"/>
              <a:t>ngagement de 2è subventions en cours,</a:t>
            </a:r>
          </a:p>
          <a:p>
            <a:r>
              <a:rPr lang="fr-FR" dirty="0" smtClean="0"/>
              <a:t>Gap de  financement </a:t>
            </a:r>
          </a:p>
          <a:p>
            <a:endParaRPr lang="fr-FR" dirty="0" smtClean="0"/>
          </a:p>
          <a:p>
            <a:pPr marL="457200" lvl="1" indent="0">
              <a:buNone/>
            </a:pPr>
            <a:endParaRPr lang="fr-FR" dirty="0" smtClean="0"/>
          </a:p>
          <a:p>
            <a:endParaRPr lang="fr-FR" dirty="0" smtClean="0"/>
          </a:p>
          <a:p>
            <a:endParaRPr lang="fr-FR" dirty="0" smtClean="0"/>
          </a:p>
          <a:p>
            <a:endParaRPr lang="fr-FR" dirty="0" smtClean="0"/>
          </a:p>
          <a:p>
            <a:endParaRPr lang="fr-FR" dirty="0"/>
          </a:p>
        </p:txBody>
      </p:sp>
    </p:spTree>
    <p:extLst>
      <p:ext uri="{BB962C8B-B14F-4D97-AF65-F5344CB8AC3E}">
        <p14:creationId xmlns:p14="http://schemas.microsoft.com/office/powerpoint/2010/main" val="3879793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fr-FR" dirty="0" smtClean="0"/>
              <a:t>Contrats </a:t>
            </a:r>
            <a:r>
              <a:rPr lang="fr-FR" dirty="0" smtClean="0"/>
              <a:t>du Mécanisme tiers payant FASS  </a:t>
            </a:r>
            <a:endParaRPr lang="fr-FR" dirty="0"/>
          </a:p>
        </p:txBody>
      </p:sp>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r>
              <a:rPr lang="fr-FR" dirty="0" smtClean="0"/>
              <a:t>Contrats signés sur base des TDR précis et d’une tarification forfaitaire ;</a:t>
            </a:r>
          </a:p>
          <a:p>
            <a:r>
              <a:rPr lang="fr-FR" dirty="0" smtClean="0"/>
              <a:t>Clauses de suspension de contrat basées sur </a:t>
            </a:r>
          </a:p>
          <a:p>
            <a:pPr lvl="1"/>
            <a:r>
              <a:rPr lang="fr-FR" dirty="0" smtClean="0"/>
              <a:t>Fausses déclarations de prestations ;</a:t>
            </a:r>
          </a:p>
          <a:p>
            <a:pPr lvl="1"/>
            <a:r>
              <a:rPr lang="fr-FR" dirty="0" smtClean="0"/>
              <a:t>Non respect des tarifs ;</a:t>
            </a:r>
          </a:p>
          <a:p>
            <a:pPr lvl="1"/>
            <a:r>
              <a:rPr lang="fr-FR" dirty="0" smtClean="0"/>
              <a:t>Dispensation des </a:t>
            </a:r>
            <a:r>
              <a:rPr lang="fr-FR" dirty="0" err="1" smtClean="0"/>
              <a:t>MEGs</a:t>
            </a:r>
            <a:r>
              <a:rPr lang="fr-FR" dirty="0" smtClean="0"/>
              <a:t> de source hors CDR  ; </a:t>
            </a:r>
          </a:p>
          <a:p>
            <a:r>
              <a:rPr lang="fr-FR" dirty="0" smtClean="0"/>
              <a:t>Paiement </a:t>
            </a:r>
            <a:r>
              <a:rPr lang="fr-FR" dirty="0" smtClean="0"/>
              <a:t>par </a:t>
            </a:r>
            <a:r>
              <a:rPr lang="fr-FR" dirty="0" smtClean="0"/>
              <a:t>EUP </a:t>
            </a:r>
            <a:r>
              <a:rPr lang="fr-FR" dirty="0" smtClean="0"/>
              <a:t>FASS </a:t>
            </a:r>
            <a:r>
              <a:rPr lang="fr-FR" dirty="0" smtClean="0"/>
              <a:t>après vérification quantitative et qualitative</a:t>
            </a:r>
            <a:endParaRPr lang="fr-FR" dirty="0"/>
          </a:p>
        </p:txBody>
      </p:sp>
    </p:spTree>
    <p:extLst>
      <p:ext uri="{BB962C8B-B14F-4D97-AF65-F5344CB8AC3E}">
        <p14:creationId xmlns:p14="http://schemas.microsoft.com/office/powerpoint/2010/main" val="1099853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BE" dirty="0" smtClean="0"/>
              <a:t>Tarification  forfaitaire  </a:t>
            </a:r>
          </a:p>
        </p:txBody>
      </p:sp>
      <p:sp>
        <p:nvSpPr>
          <p:cNvPr id="19458" name="Espace réservé du contenu 2"/>
          <p:cNvSpPr>
            <a:spLocks noGrp="1"/>
          </p:cNvSpPr>
          <p:nvPr>
            <p:ph idx="1"/>
          </p:nvPr>
        </p:nvSpPr>
        <p:spPr>
          <a:xfrm>
            <a:off x="457200" y="1270084"/>
            <a:ext cx="8229600" cy="5277104"/>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r>
              <a:rPr lang="fr-BE" dirty="0" smtClean="0"/>
              <a:t>Outil puissant de rationnalisation de soins dans les HGR </a:t>
            </a:r>
          </a:p>
          <a:p>
            <a:r>
              <a:rPr lang="fr-BE" dirty="0" smtClean="0"/>
              <a:t>Un tarif fixe, global pour un ensemble déterminé de prestations ; </a:t>
            </a:r>
          </a:p>
          <a:p>
            <a:pPr lvl="1"/>
            <a:r>
              <a:rPr lang="fr-BE" dirty="0" smtClean="0"/>
              <a:t>Tout inclus </a:t>
            </a:r>
            <a:r>
              <a:rPr lang="fr-BE" b="1" dirty="0" smtClean="0"/>
              <a:t> : services </a:t>
            </a:r>
            <a:r>
              <a:rPr lang="fr-BE" dirty="0" smtClean="0"/>
              <a:t>(consultation, hospitalisation),</a:t>
            </a:r>
            <a:r>
              <a:rPr lang="fr-BE" b="1" dirty="0" smtClean="0"/>
              <a:t> examens complémentaires </a:t>
            </a:r>
            <a:r>
              <a:rPr lang="fr-BE" dirty="0" smtClean="0"/>
              <a:t>(radio, écho, labo…), </a:t>
            </a:r>
            <a:r>
              <a:rPr lang="fr-BE" b="1" dirty="0" smtClean="0"/>
              <a:t> traitements </a:t>
            </a:r>
            <a:r>
              <a:rPr lang="fr-BE" dirty="0" smtClean="0"/>
              <a:t>(médicaments, pansements, transfusions etc…) </a:t>
            </a:r>
          </a:p>
          <a:p>
            <a:pPr lvl="1">
              <a:defRPr/>
            </a:pPr>
            <a:r>
              <a:rPr lang="fr-BE" dirty="0"/>
              <a:t>Tout le monde paye la même chose pour un même ensemble de </a:t>
            </a:r>
            <a:r>
              <a:rPr lang="fr-BE" dirty="0" smtClean="0"/>
              <a:t>prestations ;</a:t>
            </a:r>
          </a:p>
          <a:p>
            <a:pPr lvl="1">
              <a:defRPr/>
            </a:pPr>
            <a:r>
              <a:rPr lang="fr-BE" dirty="0"/>
              <a:t>Système de solidarité entre les </a:t>
            </a:r>
            <a:r>
              <a:rPr lang="fr-BE" dirty="0" smtClean="0"/>
              <a:t>patients ;</a:t>
            </a:r>
            <a:endParaRPr lang="fr-BE" dirty="0"/>
          </a:p>
          <a:p>
            <a:pPr lvl="1">
              <a:defRPr/>
            </a:pPr>
            <a:r>
              <a:rPr lang="fr-BE" dirty="0"/>
              <a:t>Système de protection </a:t>
            </a:r>
            <a:r>
              <a:rPr lang="fr-BE" dirty="0" smtClean="0"/>
              <a:t>face aux dépenses </a:t>
            </a:r>
            <a:r>
              <a:rPr lang="fr-BE" dirty="0"/>
              <a:t>catastrophiques</a:t>
            </a:r>
          </a:p>
          <a:p>
            <a:pPr lvl="1"/>
            <a:endParaRPr lang="fr-BE" dirty="0" smtClean="0"/>
          </a:p>
          <a:p>
            <a:endParaRPr lang="fr-BE" dirty="0" smtClean="0"/>
          </a:p>
          <a:p>
            <a:endParaRPr lang="fr-BE" sz="2000" b="1" dirty="0" smtClean="0"/>
          </a:p>
        </p:txBody>
      </p:sp>
    </p:spTree>
    <p:extLst>
      <p:ext uri="{BB962C8B-B14F-4D97-AF65-F5344CB8AC3E}">
        <p14:creationId xmlns:p14="http://schemas.microsoft.com/office/powerpoint/2010/main" val="215927017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BE" dirty="0" smtClean="0"/>
              <a:t>Modèle de tarif forfaitaire</a:t>
            </a:r>
          </a:p>
        </p:txBody>
      </p:sp>
      <p:sp>
        <p:nvSpPr>
          <p:cNvPr id="3" name="Espace réservé du contenu 2"/>
          <p:cNvSpPr>
            <a:spLocks noGrp="1"/>
          </p:cNvSpPr>
          <p:nvPr>
            <p:ph idx="1"/>
          </p:nvPr>
        </p:nvSpPr>
        <p:spPr>
          <a:xfrm>
            <a:off x="457200" y="1600200"/>
            <a:ext cx="8229600" cy="4993248"/>
          </a:xfrm>
        </p:spPr>
        <p:style>
          <a:lnRef idx="2">
            <a:schemeClr val="accent1"/>
          </a:lnRef>
          <a:fillRef idx="1">
            <a:schemeClr val="lt1"/>
          </a:fillRef>
          <a:effectRef idx="0">
            <a:schemeClr val="accent1"/>
          </a:effectRef>
          <a:fontRef idx="minor">
            <a:schemeClr val="dk1"/>
          </a:fontRef>
        </p:style>
        <p:txBody>
          <a:bodyPr rtlCol="0">
            <a:normAutofit/>
          </a:bodyPr>
          <a:lstStyle/>
          <a:p>
            <a:pPr fontAlgn="auto">
              <a:spcAft>
                <a:spcPts val="0"/>
              </a:spcAft>
              <a:buFont typeface="Arial" pitchFamily="34" charset="0"/>
              <a:buChar char="•"/>
              <a:defRPr/>
            </a:pPr>
            <a:r>
              <a:rPr lang="fr-BE" dirty="0" smtClean="0"/>
              <a:t> Etudes des coûts de soins ;</a:t>
            </a:r>
          </a:p>
          <a:p>
            <a:pPr lvl="1" algn="just" fontAlgn="auto">
              <a:spcAft>
                <a:spcPts val="0"/>
              </a:spcAft>
              <a:buFont typeface="Arial" pitchFamily="34" charset="0"/>
              <a:buChar char="–"/>
              <a:defRPr/>
            </a:pPr>
            <a:r>
              <a:rPr lang="fr-BE" dirty="0" smtClean="0"/>
              <a:t>Correspondre aux coûts réels moyens (par groupe de maladies ou par service)</a:t>
            </a:r>
          </a:p>
          <a:p>
            <a:pPr lvl="1" algn="just" fontAlgn="auto">
              <a:spcAft>
                <a:spcPts val="0"/>
              </a:spcAft>
              <a:buFont typeface="Arial" pitchFamily="34" charset="0"/>
              <a:buChar char="–"/>
              <a:defRPr/>
            </a:pPr>
            <a:r>
              <a:rPr lang="fr-BE" dirty="0" smtClean="0"/>
              <a:t>subsidié sous conditions d’utilisation de l’échelon le plus adéquat (référence ou urgence)</a:t>
            </a:r>
          </a:p>
          <a:p>
            <a:pPr lvl="1" fontAlgn="auto">
              <a:spcAft>
                <a:spcPts val="0"/>
              </a:spcAft>
              <a:buFont typeface="Arial" pitchFamily="34" charset="0"/>
              <a:buChar char="–"/>
              <a:defRPr/>
            </a:pPr>
            <a:r>
              <a:rPr lang="fr-BE" dirty="0" smtClean="0"/>
              <a:t>intéressant pour le patient mutualisé que pour le patient non mutualisé</a:t>
            </a:r>
          </a:p>
          <a:p>
            <a:pPr lvl="1" fontAlgn="auto">
              <a:spcAft>
                <a:spcPts val="0"/>
              </a:spcAft>
              <a:buFont typeface="Arial" pitchFamily="34" charset="0"/>
              <a:buChar char="–"/>
              <a:defRPr/>
            </a:pPr>
            <a:r>
              <a:rPr lang="fr-BE" dirty="0" smtClean="0"/>
              <a:t>Supplément exigé pour les patients qui proviennent en dehors du district</a:t>
            </a:r>
            <a:endParaRPr lang="fr-BE" dirty="0"/>
          </a:p>
        </p:txBody>
      </p:sp>
    </p:spTree>
    <p:extLst>
      <p:ext uri="{BB962C8B-B14F-4D97-AF65-F5344CB8AC3E}">
        <p14:creationId xmlns:p14="http://schemas.microsoft.com/office/powerpoint/2010/main" val="187496865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9080"/>
            <a:ext cx="8229600" cy="651205"/>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fr-BE" sz="4000" dirty="0" smtClean="0">
                <a:latin typeface="Calibri" charset="0"/>
              </a:rPr>
              <a:t>Modèle  en pratique</a:t>
            </a:r>
            <a:endParaRPr lang="en-GB" sz="4000" dirty="0">
              <a:latin typeface="Calibri" charset="0"/>
            </a:endParaRPr>
          </a:p>
        </p:txBody>
      </p:sp>
      <p:sp>
        <p:nvSpPr>
          <p:cNvPr id="3076" name="Content Placeholder 8"/>
          <p:cNvSpPr>
            <a:spLocks noGrp="1"/>
          </p:cNvSpPr>
          <p:nvPr>
            <p:ph sz="quarter" idx="4"/>
          </p:nvPr>
        </p:nvSpPr>
        <p:spPr>
          <a:xfrm>
            <a:off x="684213" y="2331774"/>
            <a:ext cx="7931150" cy="1871662"/>
          </a:xfrm>
        </p:spPr>
        <p:style>
          <a:lnRef idx="2">
            <a:schemeClr val="accent1"/>
          </a:lnRef>
          <a:fillRef idx="1">
            <a:schemeClr val="lt1"/>
          </a:fillRef>
          <a:effectRef idx="0">
            <a:schemeClr val="accent1"/>
          </a:effectRef>
          <a:fontRef idx="minor">
            <a:schemeClr val="dk1"/>
          </a:fontRef>
        </p:style>
        <p:txBody>
          <a:bodyPr>
            <a:normAutofit/>
          </a:bodyPr>
          <a:lstStyle/>
          <a:p>
            <a:pPr marL="0" indent="0">
              <a:lnSpc>
                <a:spcPct val="80000"/>
              </a:lnSpc>
              <a:buFont typeface="Arial" charset="0"/>
              <a:buNone/>
            </a:pPr>
            <a:r>
              <a:rPr lang="fr-BE" sz="2000" dirty="0">
                <a:latin typeface="Calibri" charset="0"/>
              </a:rPr>
              <a:t>Exemple d'une hospitalisation en pédiatrie</a:t>
            </a:r>
          </a:p>
          <a:p>
            <a:pPr marL="0" indent="0">
              <a:lnSpc>
                <a:spcPct val="80000"/>
              </a:lnSpc>
              <a:buFont typeface="Arial" charset="0"/>
              <a:buNone/>
            </a:pPr>
            <a:r>
              <a:rPr lang="fr-BE" sz="2000" b="1" u="sng" dirty="0">
                <a:latin typeface="Calibri" charset="0"/>
              </a:rPr>
              <a:t>Ce que cela coûte </a:t>
            </a:r>
            <a:r>
              <a:rPr lang="fr-BE" sz="2000" dirty="0">
                <a:latin typeface="Calibri" charset="0"/>
              </a:rPr>
              <a:t>: Coût réel moyen = 50 USD (Tarif Forfaitaire)</a:t>
            </a:r>
          </a:p>
          <a:p>
            <a:pPr marL="0" indent="0">
              <a:lnSpc>
                <a:spcPct val="80000"/>
              </a:lnSpc>
              <a:buFont typeface="Arial" charset="0"/>
              <a:buNone/>
            </a:pPr>
            <a:r>
              <a:rPr lang="fr-BE" sz="2000" b="1" u="sng" dirty="0">
                <a:latin typeface="Calibri" charset="0"/>
              </a:rPr>
              <a:t>Qui paie quoi?</a:t>
            </a:r>
          </a:p>
          <a:p>
            <a:pPr marL="0" indent="0">
              <a:lnSpc>
                <a:spcPct val="80000"/>
              </a:lnSpc>
              <a:buFont typeface="Arial" charset="0"/>
              <a:buNone/>
            </a:pPr>
            <a:r>
              <a:rPr lang="fr-BE" sz="2000" dirty="0" smtClean="0">
                <a:latin typeface="Calibri" charset="0"/>
              </a:rPr>
              <a:t>TP = EUP FASS(</a:t>
            </a:r>
            <a:r>
              <a:rPr lang="fr-BE" sz="2000" dirty="0">
                <a:latin typeface="Calibri" charset="0"/>
              </a:rPr>
              <a:t>45 USD)</a:t>
            </a:r>
          </a:p>
          <a:p>
            <a:pPr marL="0" indent="0">
              <a:lnSpc>
                <a:spcPct val="80000"/>
              </a:lnSpc>
              <a:buFont typeface="Arial" charset="0"/>
              <a:buNone/>
            </a:pPr>
            <a:r>
              <a:rPr lang="fr-BE" sz="2000" dirty="0">
                <a:latin typeface="Calibri" charset="0"/>
              </a:rPr>
              <a:t>TM = Ticket Modérateur, partie payée par le patient (5 USD)</a:t>
            </a:r>
          </a:p>
          <a:p>
            <a:pPr marL="0" indent="0">
              <a:lnSpc>
                <a:spcPct val="80000"/>
              </a:lnSpc>
              <a:buFont typeface="Arial" charset="0"/>
              <a:buNone/>
            </a:pPr>
            <a:r>
              <a:rPr lang="fr-BE" sz="2000" dirty="0">
                <a:latin typeface="Calibri" charset="0"/>
              </a:rPr>
              <a:t>Système de Prépaiement = le plus équitable (Partage du Risque Maladie)</a:t>
            </a:r>
            <a:endParaRPr lang="en-GB" sz="2000" dirty="0">
              <a:latin typeface="Calibri" charset="0"/>
            </a:endParaRPr>
          </a:p>
        </p:txBody>
      </p:sp>
      <p:graphicFrame>
        <p:nvGraphicFramePr>
          <p:cNvPr id="6" name="Tableau 5"/>
          <p:cNvGraphicFramePr>
            <a:graphicFrameLocks noGrp="1"/>
          </p:cNvGraphicFramePr>
          <p:nvPr>
            <p:extLst>
              <p:ext uri="{D42A27DB-BD31-4B8C-83A1-F6EECF244321}">
                <p14:modId xmlns:p14="http://schemas.microsoft.com/office/powerpoint/2010/main" val="1166574910"/>
              </p:ext>
            </p:extLst>
          </p:nvPr>
        </p:nvGraphicFramePr>
        <p:xfrm>
          <a:off x="457201" y="1397000"/>
          <a:ext cx="8158162" cy="640080"/>
        </p:xfrm>
        <a:graphic>
          <a:graphicData uri="http://schemas.openxmlformats.org/drawingml/2006/table">
            <a:tbl>
              <a:tblPr firstRow="1" bandRow="1">
                <a:tableStyleId>{5C22544A-7EE6-4342-B048-85BDC9FD1C3A}</a:tableStyleId>
              </a:tblPr>
              <a:tblGrid>
                <a:gridCol w="6581866"/>
                <a:gridCol w="1576296"/>
              </a:tblGrid>
              <a:tr h="370840">
                <a:tc>
                  <a:txBody>
                    <a:bodyPr/>
                    <a:lstStyle/>
                    <a:p>
                      <a:pPr algn="ctr"/>
                      <a:r>
                        <a:rPr lang="fr-FR" sz="2800" dirty="0" smtClean="0">
                          <a:solidFill>
                            <a:schemeClr val="tx1"/>
                          </a:solidFill>
                        </a:rPr>
                        <a:t>Tiers payant</a:t>
                      </a:r>
                      <a:endParaRPr lang="fr-FR" sz="2800" dirty="0">
                        <a:solidFill>
                          <a:schemeClr val="tx1"/>
                        </a:solidFill>
                      </a:endParaRPr>
                    </a:p>
                  </a:txBody>
                  <a:tcPr>
                    <a:solidFill>
                      <a:srgbClr val="CCFFCC"/>
                    </a:solidFill>
                  </a:tcPr>
                </a:tc>
                <a:tc>
                  <a:txBody>
                    <a:bodyPr/>
                    <a:lstStyle/>
                    <a:p>
                      <a:r>
                        <a:rPr lang="fr-FR" dirty="0" smtClean="0"/>
                        <a:t>Ticket modérateur </a:t>
                      </a:r>
                      <a:endParaRPr lang="fr-FR" dirty="0"/>
                    </a:p>
                  </a:txBody>
                  <a:tcPr/>
                </a:tc>
              </a:tr>
            </a:tbl>
          </a:graphicData>
        </a:graphic>
      </p:graphicFrame>
      <p:graphicFrame>
        <p:nvGraphicFramePr>
          <p:cNvPr id="13" name="Tableau 12"/>
          <p:cNvGraphicFramePr>
            <a:graphicFrameLocks noGrp="1"/>
          </p:cNvGraphicFramePr>
          <p:nvPr>
            <p:extLst>
              <p:ext uri="{D42A27DB-BD31-4B8C-83A1-F6EECF244321}">
                <p14:modId xmlns:p14="http://schemas.microsoft.com/office/powerpoint/2010/main" val="3245417470"/>
              </p:ext>
            </p:extLst>
          </p:nvPr>
        </p:nvGraphicFramePr>
        <p:xfrm>
          <a:off x="684213" y="5036119"/>
          <a:ext cx="8158162" cy="1158239"/>
        </p:xfrm>
        <a:graphic>
          <a:graphicData uri="http://schemas.openxmlformats.org/drawingml/2006/table">
            <a:tbl>
              <a:tblPr firstRow="1" bandRow="1">
                <a:tableStyleId>{5C22544A-7EE6-4342-B048-85BDC9FD1C3A}</a:tableStyleId>
              </a:tblPr>
              <a:tblGrid>
                <a:gridCol w="6447008"/>
                <a:gridCol w="1711154"/>
              </a:tblGrid>
              <a:tr h="370840">
                <a:tc>
                  <a:txBody>
                    <a:bodyPr/>
                    <a:lstStyle/>
                    <a:p>
                      <a:pPr algn="ctr"/>
                      <a:r>
                        <a:rPr lang="fr-FR" sz="2800" dirty="0" smtClean="0">
                          <a:solidFill>
                            <a:schemeClr val="tx1"/>
                          </a:solidFill>
                        </a:rPr>
                        <a:t>Hospitalisation en pédiatrie</a:t>
                      </a:r>
                      <a:endParaRPr lang="fr-FR" sz="2800" dirty="0">
                        <a:solidFill>
                          <a:schemeClr val="tx1"/>
                        </a:solidFill>
                      </a:endParaRPr>
                    </a:p>
                  </a:txBody>
                  <a:tcPr>
                    <a:solidFill>
                      <a:srgbClr val="CCFFCC"/>
                    </a:solidFill>
                  </a:tcPr>
                </a:tc>
                <a:tc>
                  <a:txBody>
                    <a:bodyPr/>
                    <a:lstStyle/>
                    <a:p>
                      <a:r>
                        <a:rPr lang="fr-FR" dirty="0" smtClean="0"/>
                        <a:t>Ticket modérateur </a:t>
                      </a:r>
                      <a:endParaRPr lang="fr-FR" dirty="0"/>
                    </a:p>
                  </a:txBody>
                  <a:tcPr/>
                </a:tc>
              </a:tr>
              <a:tr h="370840">
                <a:tc>
                  <a:txBody>
                    <a:bodyPr/>
                    <a:lstStyle/>
                    <a:p>
                      <a:pPr algn="ctr"/>
                      <a:r>
                        <a:rPr lang="fr-FR" sz="2800" dirty="0" smtClean="0">
                          <a:solidFill>
                            <a:schemeClr val="tx1"/>
                          </a:solidFill>
                        </a:rPr>
                        <a:t>TP</a:t>
                      </a:r>
                      <a:r>
                        <a:rPr lang="fr-FR" sz="2800" baseline="0" dirty="0" smtClean="0">
                          <a:solidFill>
                            <a:schemeClr val="tx1"/>
                          </a:solidFill>
                        </a:rPr>
                        <a:t> </a:t>
                      </a:r>
                      <a:r>
                        <a:rPr lang="fr-FR" sz="2800" dirty="0" smtClean="0">
                          <a:solidFill>
                            <a:schemeClr val="tx1"/>
                          </a:solidFill>
                        </a:rPr>
                        <a:t>EUP FASS : 45 USD</a:t>
                      </a:r>
                      <a:endParaRPr lang="fr-FR" sz="2800" dirty="0">
                        <a:solidFill>
                          <a:schemeClr val="tx1"/>
                        </a:solidFill>
                      </a:endParaRPr>
                    </a:p>
                  </a:txBody>
                  <a:tcPr>
                    <a:solidFill>
                      <a:srgbClr val="CCFFCC"/>
                    </a:solidFill>
                  </a:tcPr>
                </a:tc>
                <a:tc>
                  <a:txBody>
                    <a:bodyPr/>
                    <a:lstStyle/>
                    <a:p>
                      <a:r>
                        <a:rPr lang="fr-FR" b="1" dirty="0" smtClean="0"/>
                        <a:t>5</a:t>
                      </a:r>
                      <a:r>
                        <a:rPr lang="fr-FR" b="1" baseline="0" dirty="0" smtClean="0"/>
                        <a:t> USD</a:t>
                      </a:r>
                      <a:endParaRPr lang="fr-FR" b="1" dirty="0"/>
                    </a:p>
                  </a:txBody>
                  <a:tcPr/>
                </a:tc>
              </a:tr>
            </a:tbl>
          </a:graphicData>
        </a:graphic>
      </p:graphicFrame>
    </p:spTree>
    <p:extLst>
      <p:ext uri="{BB962C8B-B14F-4D97-AF65-F5344CB8AC3E}">
        <p14:creationId xmlns:p14="http://schemas.microsoft.com/office/powerpoint/2010/main" val="381310739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1839"/>
            <a:ext cx="8485586" cy="904139"/>
          </a:xfrm>
        </p:spPr>
        <p:txBody>
          <a:bodyPr/>
          <a:lstStyle/>
          <a:p>
            <a:r>
              <a:rPr lang="fr-FR" dirty="0" smtClean="0"/>
              <a:t>PRODS en résumé</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102341632"/>
              </p:ext>
            </p:extLst>
          </p:nvPr>
        </p:nvGraphicFramePr>
        <p:xfrm>
          <a:off x="457199" y="1180640"/>
          <a:ext cx="8485587" cy="5114229"/>
        </p:xfrm>
        <a:graphic>
          <a:graphicData uri="http://schemas.openxmlformats.org/drawingml/2006/table">
            <a:tbl>
              <a:tblPr firstRow="1" bandRow="1">
                <a:tableStyleId>{5C22544A-7EE6-4342-B048-85BDC9FD1C3A}</a:tableStyleId>
              </a:tblPr>
              <a:tblGrid>
                <a:gridCol w="819512"/>
                <a:gridCol w="2842465"/>
                <a:gridCol w="4823610"/>
              </a:tblGrid>
              <a:tr h="483803">
                <a:tc>
                  <a:txBody>
                    <a:bodyPr/>
                    <a:lstStyle/>
                    <a:p>
                      <a:r>
                        <a:rPr lang="fr-FR" dirty="0" smtClean="0"/>
                        <a:t>N°</a:t>
                      </a:r>
                      <a:endParaRPr lang="fr-FR" dirty="0"/>
                    </a:p>
                  </a:txBody>
                  <a:tcPr/>
                </a:tc>
                <a:tc>
                  <a:txBody>
                    <a:bodyPr/>
                    <a:lstStyle/>
                    <a:p>
                      <a:r>
                        <a:rPr lang="fr-FR" dirty="0" smtClean="0"/>
                        <a:t>Intitulés</a:t>
                      </a:r>
                      <a:endParaRPr lang="fr-FR" dirty="0"/>
                    </a:p>
                  </a:txBody>
                  <a:tcPr/>
                </a:tc>
                <a:tc>
                  <a:txBody>
                    <a:bodyPr/>
                    <a:lstStyle/>
                    <a:p>
                      <a:r>
                        <a:rPr lang="fr-FR" dirty="0" smtClean="0"/>
                        <a:t>Données générales</a:t>
                      </a:r>
                      <a:endParaRPr lang="fr-FR" dirty="0"/>
                    </a:p>
                  </a:txBody>
                  <a:tcPr/>
                </a:tc>
              </a:tr>
              <a:tr h="1192939">
                <a:tc>
                  <a:txBody>
                    <a:bodyPr/>
                    <a:lstStyle/>
                    <a:p>
                      <a:r>
                        <a:rPr lang="fr-FR" dirty="0" smtClean="0"/>
                        <a:t>1</a:t>
                      </a:r>
                      <a:endParaRPr lang="fr-FR" dirty="0"/>
                    </a:p>
                  </a:txBody>
                  <a:tcPr/>
                </a:tc>
                <a:tc>
                  <a:txBody>
                    <a:bodyPr/>
                    <a:lstStyle/>
                    <a:p>
                      <a:r>
                        <a:rPr lang="fr-FR" dirty="0" smtClean="0"/>
                        <a:t>Intitulé</a:t>
                      </a:r>
                      <a:endParaRPr lang="fr-FR" dirty="0"/>
                    </a:p>
                  </a:txBody>
                  <a:tcPr/>
                </a:tc>
                <a:tc>
                  <a:txBody>
                    <a:bodyPr/>
                    <a:lstStyle/>
                    <a:p>
                      <a:r>
                        <a:rPr lang="fr-FR" sz="1800" kern="1200" dirty="0" smtClean="0">
                          <a:solidFill>
                            <a:schemeClr val="dk1"/>
                          </a:solidFill>
                          <a:effectLst/>
                          <a:latin typeface="+mn-lt"/>
                          <a:ea typeface="+mn-ea"/>
                          <a:cs typeface="+mn-cs"/>
                        </a:rPr>
                        <a:t>Programme de Renforcement de l'Offre et Développement de la Demande de Soins de Santé en RDC (PRO DS)</a:t>
                      </a:r>
                    </a:p>
                  </a:txBody>
                  <a:tcPr/>
                </a:tc>
              </a:tr>
              <a:tr h="483803">
                <a:tc>
                  <a:txBody>
                    <a:bodyPr/>
                    <a:lstStyle/>
                    <a:p>
                      <a:r>
                        <a:rPr lang="fr-FR" dirty="0" smtClean="0"/>
                        <a:t>2</a:t>
                      </a:r>
                      <a:endParaRPr lang="fr-FR" dirty="0"/>
                    </a:p>
                  </a:txBody>
                  <a:tcPr/>
                </a:tc>
                <a:tc>
                  <a:txBody>
                    <a:bodyPr/>
                    <a:lstStyle/>
                    <a:p>
                      <a:r>
                        <a:rPr lang="fr-FR" dirty="0" smtClean="0"/>
                        <a:t>N°</a:t>
                      </a:r>
                      <a:endParaRPr lang="fr-F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effectLst/>
                          <a:latin typeface="+mn-lt"/>
                          <a:ea typeface="+mn-ea"/>
                          <a:cs typeface="+mn-cs"/>
                        </a:rPr>
                        <a:t>Numéro CRIS: FED/2015/038-165</a:t>
                      </a:r>
                    </a:p>
                  </a:txBody>
                  <a:tcPr/>
                </a:tc>
              </a:tr>
              <a:tr h="483803">
                <a:tc>
                  <a:txBody>
                    <a:bodyPr/>
                    <a:lstStyle/>
                    <a:p>
                      <a:r>
                        <a:rPr lang="fr-FR" dirty="0" smtClean="0"/>
                        <a:t>3</a:t>
                      </a:r>
                      <a:endParaRPr lang="fr-FR" dirty="0"/>
                    </a:p>
                  </a:txBody>
                  <a:tcPr/>
                </a:tc>
                <a:tc>
                  <a:txBody>
                    <a:bodyPr/>
                    <a:lstStyle/>
                    <a:p>
                      <a:r>
                        <a:rPr lang="fr-FR" dirty="0" smtClean="0"/>
                        <a:t>Budget </a:t>
                      </a:r>
                      <a:endParaRPr lang="fr-FR" dirty="0"/>
                    </a:p>
                  </a:txBody>
                  <a:tcPr/>
                </a:tc>
                <a:tc>
                  <a:txBody>
                    <a:bodyPr/>
                    <a:lstStyle/>
                    <a:p>
                      <a:r>
                        <a:rPr lang="fr-FR" dirty="0" smtClean="0"/>
                        <a:t>160,3 millions d’euros</a:t>
                      </a:r>
                      <a:endParaRPr lang="fr-FR" dirty="0"/>
                    </a:p>
                  </a:txBody>
                  <a:tcPr/>
                </a:tc>
              </a:tr>
              <a:tr h="414795">
                <a:tc>
                  <a:txBody>
                    <a:bodyPr/>
                    <a:lstStyle/>
                    <a:p>
                      <a:endParaRPr lang="fr-FR" dirty="0"/>
                    </a:p>
                  </a:txBody>
                  <a:tcPr/>
                </a:tc>
                <a:tc>
                  <a:txBody>
                    <a:bodyPr/>
                    <a:lstStyle/>
                    <a:p>
                      <a:pPr lvl="1"/>
                      <a:r>
                        <a:rPr lang="fr-FR" dirty="0" smtClean="0"/>
                        <a:t>Bailleur</a:t>
                      </a:r>
                      <a:endParaRPr lang="fr-FR" dirty="0"/>
                    </a:p>
                  </a:txBody>
                  <a:tcPr/>
                </a:tc>
                <a:tc>
                  <a:txBody>
                    <a:bodyPr/>
                    <a:lstStyle/>
                    <a:p>
                      <a:r>
                        <a:rPr lang="fr-FR" dirty="0" smtClean="0"/>
                        <a:t>FED,</a:t>
                      </a:r>
                      <a:r>
                        <a:rPr lang="fr-FR" baseline="0" dirty="0" smtClean="0"/>
                        <a:t> </a:t>
                      </a:r>
                      <a:r>
                        <a:rPr lang="fr-FR" dirty="0" smtClean="0"/>
                        <a:t>Union européenne , </a:t>
                      </a:r>
                      <a:r>
                        <a:rPr lang="fr-FR" dirty="0" smtClean="0"/>
                        <a:t>155</a:t>
                      </a:r>
                      <a:r>
                        <a:rPr lang="fr-FR" baseline="0" dirty="0" smtClean="0"/>
                        <a:t> </a:t>
                      </a:r>
                      <a:r>
                        <a:rPr lang="fr-FR" dirty="0" smtClean="0"/>
                        <a:t>millions </a:t>
                      </a:r>
                      <a:r>
                        <a:rPr lang="fr-FR" dirty="0" smtClean="0"/>
                        <a:t>euros </a:t>
                      </a:r>
                      <a:endParaRPr lang="fr-FR" dirty="0"/>
                    </a:p>
                  </a:txBody>
                  <a:tcPr/>
                </a:tc>
              </a:tr>
              <a:tr h="725892">
                <a:tc>
                  <a:txBody>
                    <a:bodyPr/>
                    <a:lstStyle/>
                    <a:p>
                      <a:endParaRPr lang="fr-FR" dirty="0"/>
                    </a:p>
                  </a:txBody>
                  <a:tcPr/>
                </a:tc>
                <a:tc>
                  <a:txBody>
                    <a:bodyPr/>
                    <a:lstStyle/>
                    <a:p>
                      <a:pPr lvl="1"/>
                      <a:r>
                        <a:rPr lang="fr-FR" dirty="0" smtClean="0"/>
                        <a:t>Autres apports</a:t>
                      </a:r>
                      <a:r>
                        <a:rPr lang="fr-FR" baseline="0" dirty="0" smtClean="0"/>
                        <a:t>  </a:t>
                      </a:r>
                      <a:endParaRPr lang="fr-FR" dirty="0"/>
                    </a:p>
                  </a:txBody>
                  <a:tcPr/>
                </a:tc>
                <a:tc>
                  <a:txBody>
                    <a:bodyPr/>
                    <a:lstStyle/>
                    <a:p>
                      <a:r>
                        <a:rPr lang="fr-FR" dirty="0" smtClean="0"/>
                        <a:t>UNICEF, ULB Coopération, SAVE The </a:t>
                      </a:r>
                      <a:r>
                        <a:rPr lang="fr-FR" dirty="0" err="1" smtClean="0"/>
                        <a:t>Children</a:t>
                      </a:r>
                      <a:r>
                        <a:rPr lang="fr-FR" dirty="0" smtClean="0"/>
                        <a:t> </a:t>
                      </a:r>
                      <a:r>
                        <a:rPr lang="fr-FR" dirty="0" err="1" smtClean="0"/>
                        <a:t>Found</a:t>
                      </a:r>
                      <a:r>
                        <a:rPr lang="fr-FR" dirty="0" smtClean="0"/>
                        <a:t>,</a:t>
                      </a:r>
                      <a:r>
                        <a:rPr lang="fr-FR" baseline="0" dirty="0" smtClean="0"/>
                        <a:t> </a:t>
                      </a:r>
                      <a:r>
                        <a:rPr lang="fr-FR" baseline="0" dirty="0" smtClean="0"/>
                        <a:t>MEMISA B, MALESER</a:t>
                      </a:r>
                      <a:endParaRPr lang="fr-FR" dirty="0"/>
                    </a:p>
                  </a:txBody>
                  <a:tcPr/>
                </a:tc>
              </a:tr>
              <a:tr h="414795">
                <a:tc>
                  <a:txBody>
                    <a:bodyPr/>
                    <a:lstStyle/>
                    <a:p>
                      <a:r>
                        <a:rPr lang="fr-FR" dirty="0" smtClean="0"/>
                        <a:t>4</a:t>
                      </a:r>
                      <a:endParaRPr lang="fr-FR" dirty="0"/>
                    </a:p>
                  </a:txBody>
                  <a:tcPr/>
                </a:tc>
                <a:tc>
                  <a:txBody>
                    <a:bodyPr/>
                    <a:lstStyle/>
                    <a:p>
                      <a:r>
                        <a:rPr lang="fr-FR" dirty="0" smtClean="0"/>
                        <a:t>Opérateurs techniques</a:t>
                      </a:r>
                      <a:endParaRPr lang="fr-FR" dirty="0"/>
                    </a:p>
                  </a:txBody>
                  <a:tcPr/>
                </a:tc>
                <a:tc>
                  <a:txBody>
                    <a:bodyPr/>
                    <a:lstStyle/>
                    <a:p>
                      <a:r>
                        <a:rPr lang="fr-FR" dirty="0" smtClean="0"/>
                        <a:t>Assistance</a:t>
                      </a:r>
                      <a:r>
                        <a:rPr lang="fr-FR" baseline="0" dirty="0" smtClean="0"/>
                        <a:t> technique, EUP FASS, ONGs, EUP FDSS, </a:t>
                      </a:r>
                      <a:endParaRPr lang="fr-FR" dirty="0"/>
                    </a:p>
                  </a:txBody>
                  <a:tcPr/>
                </a:tc>
              </a:tr>
              <a:tr h="835057">
                <a:tc>
                  <a:txBody>
                    <a:bodyPr/>
                    <a:lstStyle/>
                    <a:p>
                      <a:r>
                        <a:rPr lang="fr-FR" dirty="0" smtClean="0"/>
                        <a:t>5</a:t>
                      </a:r>
                      <a:endParaRPr lang="fr-FR" dirty="0"/>
                    </a:p>
                  </a:txBody>
                  <a:tcPr/>
                </a:tc>
                <a:tc>
                  <a:txBody>
                    <a:bodyPr/>
                    <a:lstStyle/>
                    <a:p>
                      <a:r>
                        <a:rPr lang="fr-FR" dirty="0" smtClean="0"/>
                        <a:t>Provinces</a:t>
                      </a:r>
                      <a:r>
                        <a:rPr lang="fr-FR" baseline="0" dirty="0" smtClean="0"/>
                        <a:t> d’implantation </a:t>
                      </a:r>
                      <a:endParaRPr lang="fr-FR" dirty="0"/>
                    </a:p>
                  </a:txBody>
                  <a:tcPr/>
                </a:tc>
                <a:tc>
                  <a:txBody>
                    <a:bodyPr/>
                    <a:lstStyle/>
                    <a:p>
                      <a:r>
                        <a:rPr lang="fr-FR" dirty="0" smtClean="0"/>
                        <a:t>Nord Kivu (8 ZS), Kasaï Oriental (4 ZS), Lomami (4 ZS), Ituri (12), Kasaï central (5 ZS),</a:t>
                      </a:r>
                      <a:r>
                        <a:rPr lang="fr-FR" baseline="0" dirty="0" smtClean="0"/>
                        <a:t> H</a:t>
                      </a:r>
                      <a:r>
                        <a:rPr lang="fr-FR" dirty="0" smtClean="0"/>
                        <a:t>aut Uélé ( 2</a:t>
                      </a:r>
                      <a:r>
                        <a:rPr lang="fr-FR" dirty="0" smtClean="0"/>
                        <a:t>), Kongo</a:t>
                      </a:r>
                      <a:r>
                        <a:rPr lang="fr-FR" baseline="0" dirty="0" smtClean="0"/>
                        <a:t> Central : 2</a:t>
                      </a:r>
                      <a:endParaRPr lang="fr-FR" dirty="0"/>
                    </a:p>
                  </a:txBody>
                  <a:tcPr/>
                </a:tc>
              </a:tr>
            </a:tbl>
          </a:graphicData>
        </a:graphic>
      </p:graphicFrame>
    </p:spTree>
    <p:extLst>
      <p:ext uri="{BB962C8B-B14F-4D97-AF65-F5344CB8AC3E}">
        <p14:creationId xmlns:p14="http://schemas.microsoft.com/office/powerpoint/2010/main" val="2563550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fr-FR" dirty="0" smtClean="0"/>
              <a:t>Processus d’amélioration de la qualité de soins </a:t>
            </a:r>
            <a:endParaRPr lang="fr-FR" dirty="0"/>
          </a:p>
        </p:txBody>
      </p:sp>
      <p:sp>
        <p:nvSpPr>
          <p:cNvPr id="3" name="Espace réservé du contenu 2"/>
          <p:cNvSpPr>
            <a:spLocks noGrp="1"/>
          </p:cNvSpPr>
          <p:nvPr>
            <p:ph idx="1"/>
          </p:nvPr>
        </p:nvSpPr>
        <p:spPr>
          <a:xfrm>
            <a:off x="457200" y="1600200"/>
            <a:ext cx="8229600" cy="5000653"/>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r>
              <a:rPr lang="fr-FR" dirty="0" smtClean="0"/>
              <a:t>Dossiers du malade ; </a:t>
            </a:r>
          </a:p>
          <a:p>
            <a:r>
              <a:rPr lang="fr-FR" dirty="0" smtClean="0"/>
              <a:t>Démarche thérapeutique standardisée (protocoles thérapeutiques, prescriptions rationalisées) ;</a:t>
            </a:r>
          </a:p>
          <a:p>
            <a:r>
              <a:rPr lang="fr-FR" dirty="0" smtClean="0"/>
              <a:t>Tous les patients vus par médecins (consultation, hospitalisation, garde) ;</a:t>
            </a:r>
          </a:p>
          <a:p>
            <a:r>
              <a:rPr lang="fr-FR" dirty="0" smtClean="0"/>
              <a:t> Audit clinique ;</a:t>
            </a:r>
          </a:p>
          <a:p>
            <a:r>
              <a:rPr lang="fr-FR" dirty="0" smtClean="0"/>
              <a:t>Audit de décès ; </a:t>
            </a:r>
          </a:p>
          <a:p>
            <a:r>
              <a:rPr lang="fr-FR" dirty="0" err="1" smtClean="0"/>
              <a:t>Bed</a:t>
            </a:r>
            <a:r>
              <a:rPr lang="fr-FR" dirty="0" smtClean="0"/>
              <a:t> </a:t>
            </a:r>
            <a:r>
              <a:rPr lang="fr-FR" dirty="0" err="1" smtClean="0"/>
              <a:t>sensus</a:t>
            </a:r>
            <a:r>
              <a:rPr lang="fr-FR" dirty="0" smtClean="0"/>
              <a:t> ,</a:t>
            </a:r>
          </a:p>
          <a:p>
            <a:r>
              <a:rPr lang="fr-FR" dirty="0" smtClean="0"/>
              <a:t>Evaluation de la qualité par les pairs </a:t>
            </a:r>
            <a:r>
              <a:rPr lang="fr-FR" dirty="0" smtClean="0"/>
              <a:t>;</a:t>
            </a:r>
          </a:p>
          <a:p>
            <a:r>
              <a:rPr lang="fr-FR" dirty="0" smtClean="0"/>
              <a:t>Encadrement des médecins dans les HGR par les  spécialistes </a:t>
            </a:r>
            <a:endParaRPr lang="fr-FR" dirty="0" smtClean="0"/>
          </a:p>
          <a:p>
            <a:r>
              <a:rPr lang="fr-FR" dirty="0" smtClean="0"/>
              <a:t>Evaluation de la qualité par médecins spécialistes ;</a:t>
            </a:r>
          </a:p>
          <a:p>
            <a:r>
              <a:rPr lang="fr-FR" dirty="0" smtClean="0"/>
              <a:t>Comité d’assurance qualité, </a:t>
            </a:r>
          </a:p>
          <a:p>
            <a:r>
              <a:rPr lang="fr-FR" dirty="0" smtClean="0"/>
              <a:t>Bonus qualité : incitatif  ;</a:t>
            </a:r>
            <a:endParaRPr lang="fr-FR" dirty="0"/>
          </a:p>
        </p:txBody>
      </p:sp>
    </p:spTree>
    <p:extLst>
      <p:ext uri="{BB962C8B-B14F-4D97-AF65-F5344CB8AC3E}">
        <p14:creationId xmlns:p14="http://schemas.microsoft.com/office/powerpoint/2010/main" val="1167522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fr-FR" dirty="0"/>
              <a:t>A</a:t>
            </a:r>
            <a:r>
              <a:rPr lang="fr-FR" dirty="0" smtClean="0"/>
              <a:t>mélioration de la gestion de ressources et patrimoine </a:t>
            </a:r>
            <a:endParaRPr lang="fr-FR" dirty="0"/>
          </a:p>
        </p:txBody>
      </p:sp>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r>
              <a:rPr lang="fr-FR" dirty="0" smtClean="0"/>
              <a:t>Manuel de procédures de gestion ;</a:t>
            </a:r>
          </a:p>
          <a:p>
            <a:r>
              <a:rPr lang="fr-FR" dirty="0" smtClean="0"/>
              <a:t>Plan de management ;</a:t>
            </a:r>
          </a:p>
          <a:p>
            <a:r>
              <a:rPr lang="fr-FR" dirty="0" smtClean="0"/>
              <a:t>Budgétisation ; </a:t>
            </a:r>
            <a:endParaRPr lang="fr-FR" dirty="0" smtClean="0"/>
          </a:p>
          <a:p>
            <a:r>
              <a:rPr lang="fr-FR" dirty="0" smtClean="0"/>
              <a:t>Rapport annuel ;</a:t>
            </a:r>
            <a:endParaRPr lang="fr-FR" dirty="0" smtClean="0"/>
          </a:p>
          <a:p>
            <a:r>
              <a:rPr lang="fr-FR" dirty="0" smtClean="0"/>
              <a:t>Comptabilité et gestion financière ;</a:t>
            </a:r>
          </a:p>
          <a:p>
            <a:r>
              <a:rPr lang="fr-FR" dirty="0" smtClean="0"/>
              <a:t>Gestion des immobilisés et autres patrimoines :  titres de propriété, véhicules, bâtiments, GE, eau, système solaire, inventaires.. </a:t>
            </a:r>
          </a:p>
          <a:p>
            <a:r>
              <a:rPr lang="fr-FR" dirty="0" smtClean="0"/>
              <a:t>Gestion équipements biomédicaux : maintenance et entretien</a:t>
            </a:r>
            <a:r>
              <a:rPr lang="is-IS" dirty="0" smtClean="0"/>
              <a:t>… </a:t>
            </a:r>
            <a:r>
              <a:rPr lang="is-IS" dirty="0" smtClean="0"/>
              <a:t>;</a:t>
            </a:r>
          </a:p>
          <a:p>
            <a:r>
              <a:rPr lang="is-IS" dirty="0" smtClean="0"/>
              <a:t>Audits</a:t>
            </a:r>
            <a:endParaRPr lang="is-IS" dirty="0" smtClean="0"/>
          </a:p>
          <a:p>
            <a:r>
              <a:rPr lang="is-IS" dirty="0" smtClean="0"/>
              <a:t>Evaluation de la gestion ;</a:t>
            </a:r>
          </a:p>
          <a:p>
            <a:r>
              <a:rPr lang="is-IS" dirty="0" smtClean="0"/>
              <a:t>Bonus gestion : incitatif</a:t>
            </a:r>
            <a:endParaRPr lang="fr-FR" dirty="0"/>
          </a:p>
        </p:txBody>
      </p:sp>
    </p:spTree>
    <p:extLst>
      <p:ext uri="{BB962C8B-B14F-4D97-AF65-F5344CB8AC3E}">
        <p14:creationId xmlns:p14="http://schemas.microsoft.com/office/powerpoint/2010/main" val="4207362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8" y="274639"/>
            <a:ext cx="8399844" cy="799850"/>
          </a:xfrm>
        </p:spPr>
        <p:style>
          <a:lnRef idx="2">
            <a:schemeClr val="accent1"/>
          </a:lnRef>
          <a:fillRef idx="1">
            <a:schemeClr val="lt1"/>
          </a:fillRef>
          <a:effectRef idx="0">
            <a:schemeClr val="accent1"/>
          </a:effectRef>
          <a:fontRef idx="minor">
            <a:schemeClr val="dk1"/>
          </a:fontRef>
        </p:style>
        <p:txBody>
          <a:bodyPr/>
          <a:lstStyle/>
          <a:p>
            <a:r>
              <a:rPr lang="fr-FR" dirty="0" smtClean="0"/>
              <a:t>Subventions aux ONGs</a:t>
            </a:r>
            <a:endParaRPr lang="fr-FR" dirty="0"/>
          </a:p>
        </p:txBody>
      </p:sp>
      <p:graphicFrame>
        <p:nvGraphicFramePr>
          <p:cNvPr id="5" name="Espace réservé du contenu 4"/>
          <p:cNvGraphicFramePr>
            <a:graphicFrameLocks noGrp="1"/>
          </p:cNvGraphicFramePr>
          <p:nvPr>
            <p:ph sz="half" idx="1"/>
            <p:extLst>
              <p:ext uri="{D42A27DB-BD31-4B8C-83A1-F6EECF244321}">
                <p14:modId xmlns:p14="http://schemas.microsoft.com/office/powerpoint/2010/main" val="3904318484"/>
              </p:ext>
            </p:extLst>
          </p:nvPr>
        </p:nvGraphicFramePr>
        <p:xfrm>
          <a:off x="457198" y="1318690"/>
          <a:ext cx="5208703" cy="3959429"/>
        </p:xfrm>
        <a:graphic>
          <a:graphicData uri="http://schemas.openxmlformats.org/drawingml/2006/table">
            <a:tbl>
              <a:tblPr firstRow="1" bandRow="1">
                <a:tableStyleId>{5C22544A-7EE6-4342-B048-85BDC9FD1C3A}</a:tableStyleId>
              </a:tblPr>
              <a:tblGrid>
                <a:gridCol w="1746733"/>
                <a:gridCol w="1426775"/>
                <a:gridCol w="1041165"/>
                <a:gridCol w="994030"/>
              </a:tblGrid>
              <a:tr h="984389">
                <a:tc>
                  <a:txBody>
                    <a:bodyPr/>
                    <a:lstStyle/>
                    <a:p>
                      <a:r>
                        <a:rPr lang="fr-FR" dirty="0" smtClean="0"/>
                        <a:t>Budget CF</a:t>
                      </a:r>
                      <a:endParaRPr lang="fr-FR" dirty="0"/>
                    </a:p>
                  </a:txBody>
                  <a:tcPr/>
                </a:tc>
                <a:tc>
                  <a:txBody>
                    <a:bodyPr/>
                    <a:lstStyle/>
                    <a:p>
                      <a:r>
                        <a:rPr lang="fr-FR" dirty="0" smtClean="0"/>
                        <a:t>Engagé en 2016</a:t>
                      </a:r>
                      <a:endParaRPr lang="fr-FR" dirty="0"/>
                    </a:p>
                  </a:txBody>
                  <a:tcPr/>
                </a:tc>
                <a:tc>
                  <a:txBody>
                    <a:bodyPr/>
                    <a:lstStyle/>
                    <a:p>
                      <a:r>
                        <a:rPr lang="fr-FR" dirty="0" smtClean="0"/>
                        <a:t>Engagé en 2018</a:t>
                      </a:r>
                      <a:endParaRPr lang="fr-FR" dirty="0"/>
                    </a:p>
                  </a:txBody>
                  <a:tcPr/>
                </a:tc>
                <a:tc>
                  <a:txBody>
                    <a:bodyPr/>
                    <a:lstStyle/>
                    <a:p>
                      <a:r>
                        <a:rPr lang="fr-FR" dirty="0" smtClean="0"/>
                        <a:t>A engager 2018</a:t>
                      </a:r>
                      <a:endParaRPr lang="fr-FR" dirty="0"/>
                    </a:p>
                  </a:txBody>
                  <a:tcPr/>
                </a:tc>
              </a:tr>
              <a:tr h="399224">
                <a:tc>
                  <a:txBody>
                    <a:bodyPr/>
                    <a:lstStyle/>
                    <a:p>
                      <a:r>
                        <a:rPr lang="fr-FR" b="1" dirty="0" smtClean="0"/>
                        <a:t>52 600 400 €</a:t>
                      </a:r>
                      <a:endParaRPr lang="fr-FR" b="1"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99224">
                <a:tc>
                  <a:txBody>
                    <a:bodyPr/>
                    <a:lstStyle/>
                    <a:p>
                      <a:r>
                        <a:rPr lang="fr-FR" b="1" dirty="0" err="1" smtClean="0"/>
                        <a:t>Maltezer</a:t>
                      </a:r>
                      <a:endParaRPr lang="fr-FR" b="1" dirty="0"/>
                    </a:p>
                  </a:txBody>
                  <a:tcPr/>
                </a:tc>
                <a:tc>
                  <a:txBody>
                    <a:bodyPr/>
                    <a:lstStyle/>
                    <a:p>
                      <a:r>
                        <a:rPr lang="fr-FR" dirty="0" smtClean="0"/>
                        <a:t>12 200</a:t>
                      </a:r>
                      <a:r>
                        <a:rPr lang="fr-FR" baseline="0" dirty="0" smtClean="0"/>
                        <a:t> 000</a:t>
                      </a:r>
                      <a:endParaRPr lang="fr-FR" dirty="0"/>
                    </a:p>
                  </a:txBody>
                  <a:tcPr/>
                </a:tc>
                <a:tc>
                  <a:txBody>
                    <a:bodyPr/>
                    <a:lstStyle/>
                    <a:p>
                      <a:endParaRPr lang="fr-FR" dirty="0"/>
                    </a:p>
                  </a:txBody>
                  <a:tcPr/>
                </a:tc>
                <a:tc>
                  <a:txBody>
                    <a:bodyPr/>
                    <a:lstStyle/>
                    <a:p>
                      <a:endParaRPr lang="fr-FR" dirty="0"/>
                    </a:p>
                  </a:txBody>
                  <a:tcPr/>
                </a:tc>
              </a:tr>
              <a:tr h="689072">
                <a:tc>
                  <a:txBody>
                    <a:bodyPr/>
                    <a:lstStyle/>
                    <a:p>
                      <a:r>
                        <a:rPr lang="fr-FR" b="1" dirty="0" smtClean="0"/>
                        <a:t>ULB Coopération </a:t>
                      </a:r>
                      <a:endParaRPr lang="fr-FR" b="1" dirty="0"/>
                    </a:p>
                  </a:txBody>
                  <a:tcPr/>
                </a:tc>
                <a:tc>
                  <a:txBody>
                    <a:bodyPr/>
                    <a:lstStyle/>
                    <a:p>
                      <a:r>
                        <a:rPr lang="fr-FR" dirty="0" smtClean="0"/>
                        <a:t>14 000 000</a:t>
                      </a:r>
                      <a:endParaRPr lang="fr-FR" dirty="0"/>
                    </a:p>
                  </a:txBody>
                  <a:tcPr/>
                </a:tc>
                <a:tc>
                  <a:txBody>
                    <a:bodyPr/>
                    <a:lstStyle/>
                    <a:p>
                      <a:endParaRPr lang="fr-FR" dirty="0"/>
                    </a:p>
                  </a:txBody>
                  <a:tcPr/>
                </a:tc>
                <a:tc>
                  <a:txBody>
                    <a:bodyPr/>
                    <a:lstStyle/>
                    <a:p>
                      <a:endParaRPr lang="fr-FR" dirty="0"/>
                    </a:p>
                  </a:txBody>
                  <a:tcPr/>
                </a:tc>
              </a:tr>
              <a:tr h="399224">
                <a:tc>
                  <a:txBody>
                    <a:bodyPr/>
                    <a:lstStyle/>
                    <a:p>
                      <a:r>
                        <a:rPr lang="fr-FR" b="1" dirty="0" smtClean="0"/>
                        <a:t>MEMISA B</a:t>
                      </a:r>
                      <a:endParaRPr lang="fr-FR" b="1" dirty="0"/>
                    </a:p>
                  </a:txBody>
                  <a:tcPr/>
                </a:tc>
                <a:tc>
                  <a:txBody>
                    <a:bodyPr/>
                    <a:lstStyle/>
                    <a:p>
                      <a:r>
                        <a:rPr lang="fr-FR" dirty="0" smtClean="0"/>
                        <a:t>16 326 886</a:t>
                      </a:r>
                      <a:endParaRPr lang="fr-FR" dirty="0"/>
                    </a:p>
                  </a:txBody>
                  <a:tcPr/>
                </a:tc>
                <a:tc>
                  <a:txBody>
                    <a:bodyPr/>
                    <a:lstStyle/>
                    <a:p>
                      <a:endParaRPr lang="fr-FR" dirty="0"/>
                    </a:p>
                  </a:txBody>
                  <a:tcPr/>
                </a:tc>
                <a:tc>
                  <a:txBody>
                    <a:bodyPr/>
                    <a:lstStyle/>
                    <a:p>
                      <a:endParaRPr lang="fr-FR" dirty="0"/>
                    </a:p>
                  </a:txBody>
                  <a:tcPr/>
                </a:tc>
              </a:tr>
              <a:tr h="689072">
                <a:tc>
                  <a:txBody>
                    <a:bodyPr/>
                    <a:lstStyle/>
                    <a:p>
                      <a:r>
                        <a:rPr lang="fr-FR" b="1" dirty="0" smtClean="0"/>
                        <a:t>Save The</a:t>
                      </a:r>
                      <a:r>
                        <a:rPr lang="fr-FR" b="1" baseline="0" dirty="0" smtClean="0"/>
                        <a:t> </a:t>
                      </a:r>
                      <a:r>
                        <a:rPr lang="fr-FR" b="1" baseline="0" dirty="0" err="1" smtClean="0"/>
                        <a:t>Chidren</a:t>
                      </a:r>
                      <a:r>
                        <a:rPr lang="fr-FR" b="1" baseline="0" dirty="0" smtClean="0"/>
                        <a:t> </a:t>
                      </a:r>
                      <a:r>
                        <a:rPr lang="fr-FR" b="1" baseline="0" dirty="0" err="1" smtClean="0"/>
                        <a:t>Found</a:t>
                      </a:r>
                      <a:endParaRPr lang="fr-FR" b="1" dirty="0"/>
                    </a:p>
                  </a:txBody>
                  <a:tcPr/>
                </a:tc>
                <a:tc>
                  <a:txBody>
                    <a:bodyPr/>
                    <a:lstStyle/>
                    <a:p>
                      <a:endParaRPr lang="fr-F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600" dirty="0" smtClean="0"/>
                        <a:t>5 500 000</a:t>
                      </a:r>
                    </a:p>
                    <a:p>
                      <a:endParaRPr lang="fr-FR" sz="1600" dirty="0"/>
                    </a:p>
                  </a:txBody>
                  <a:tcPr/>
                </a:tc>
                <a:tc>
                  <a:txBody>
                    <a:bodyPr/>
                    <a:lstStyle/>
                    <a:p>
                      <a:endParaRPr lang="fr-FR" sz="1600" dirty="0"/>
                    </a:p>
                  </a:txBody>
                  <a:tcPr/>
                </a:tc>
              </a:tr>
              <a:tr h="399224">
                <a:tc>
                  <a:txBody>
                    <a:bodyPr/>
                    <a:lstStyle/>
                    <a:p>
                      <a:r>
                        <a:rPr lang="fr-FR" b="1" dirty="0" smtClean="0"/>
                        <a:t>Autre</a:t>
                      </a:r>
                      <a:r>
                        <a:rPr lang="fr-FR" b="1" baseline="0" dirty="0" smtClean="0"/>
                        <a:t> </a:t>
                      </a:r>
                      <a:endParaRPr lang="fr-FR" b="1" dirty="0"/>
                    </a:p>
                  </a:txBody>
                  <a:tcPr/>
                </a:tc>
                <a:tc>
                  <a:txBody>
                    <a:bodyPr/>
                    <a:lstStyle/>
                    <a:p>
                      <a:endParaRPr lang="fr-FR" dirty="0"/>
                    </a:p>
                  </a:txBody>
                  <a:tcPr/>
                </a:tc>
                <a:tc>
                  <a:txBody>
                    <a:bodyPr/>
                    <a:lstStyle/>
                    <a:p>
                      <a:endParaRPr lang="fr-FR" dirty="0"/>
                    </a:p>
                  </a:txBody>
                  <a:tcPr/>
                </a:tc>
                <a:tc>
                  <a:txBody>
                    <a:bodyPr/>
                    <a:lstStyle/>
                    <a:p>
                      <a:r>
                        <a:rPr lang="fr-FR" sz="1600" dirty="0" smtClean="0"/>
                        <a:t>4 500 000</a:t>
                      </a:r>
                      <a:endParaRPr lang="fr-FR" sz="1600" dirty="0"/>
                    </a:p>
                  </a:txBody>
                  <a:tcPr/>
                </a:tc>
              </a:tr>
            </a:tbl>
          </a:graphicData>
        </a:graphic>
      </p:graphicFrame>
      <p:sp>
        <p:nvSpPr>
          <p:cNvPr id="4" name="Espace réservé du contenu 3"/>
          <p:cNvSpPr>
            <a:spLocks noGrp="1"/>
          </p:cNvSpPr>
          <p:nvPr>
            <p:ph sz="half" idx="2"/>
          </p:nvPr>
        </p:nvSpPr>
        <p:spPr>
          <a:xfrm>
            <a:off x="5665902" y="1318690"/>
            <a:ext cx="3191140" cy="5539310"/>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r>
              <a:rPr lang="fr-FR" dirty="0" smtClean="0"/>
              <a:t>Actions diversifiées: </a:t>
            </a:r>
          </a:p>
          <a:p>
            <a:pPr lvl="1"/>
            <a:r>
              <a:rPr lang="fr-FR" dirty="0" smtClean="0"/>
              <a:t>Appui au fonctionnement des ZS et HP Goma</a:t>
            </a:r>
          </a:p>
          <a:p>
            <a:pPr lvl="1"/>
            <a:r>
              <a:rPr lang="fr-FR" dirty="0" smtClean="0"/>
              <a:t>Contrat </a:t>
            </a:r>
            <a:r>
              <a:rPr lang="fr-FR" dirty="0" smtClean="0"/>
              <a:t> avec </a:t>
            </a:r>
            <a:r>
              <a:rPr lang="fr-FR" dirty="0" smtClean="0"/>
              <a:t>EUP FASS (MEMISA B, MALTEZER) </a:t>
            </a:r>
          </a:p>
          <a:p>
            <a:pPr lvl="1"/>
            <a:r>
              <a:rPr lang="fr-FR" dirty="0" smtClean="0"/>
              <a:t>Appui à la DPS (ULB Coopération, MEMISA, MALTEZER) ;</a:t>
            </a:r>
          </a:p>
          <a:p>
            <a:pPr lvl="1"/>
            <a:r>
              <a:rPr lang="fr-FR" dirty="0" smtClean="0"/>
              <a:t>Initiatives de recherches (ULB Coopération, STC, </a:t>
            </a:r>
            <a:r>
              <a:rPr lang="fr-FR" dirty="0" smtClean="0"/>
              <a:t>MEMIS BA</a:t>
            </a:r>
            <a:r>
              <a:rPr lang="fr-FR" dirty="0" smtClean="0"/>
              <a:t>);</a:t>
            </a:r>
          </a:p>
          <a:p>
            <a:pPr lvl="1"/>
            <a:r>
              <a:rPr lang="fr-FR" dirty="0" smtClean="0"/>
              <a:t>Appui à la Nutrition (STC, Autre...) ;</a:t>
            </a:r>
          </a:p>
          <a:p>
            <a:pPr lvl="1"/>
            <a:r>
              <a:rPr lang="fr-FR" dirty="0" smtClean="0"/>
              <a:t>Urgence humanitaire (Autre)</a:t>
            </a:r>
          </a:p>
        </p:txBody>
      </p:sp>
      <p:sp>
        <p:nvSpPr>
          <p:cNvPr id="6" name="Espace réservé du contenu 3"/>
          <p:cNvSpPr txBox="1">
            <a:spLocks/>
          </p:cNvSpPr>
          <p:nvPr/>
        </p:nvSpPr>
        <p:spPr>
          <a:xfrm>
            <a:off x="325628" y="5278120"/>
            <a:ext cx="5079772" cy="157988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55000" lnSpcReduction="20000"/>
          </a:bodyPr>
          <a:lstStyle>
            <a:lvl1pPr marL="342900" indent="-342900" algn="l" defTabSz="457200" rtl="0" eaLnBrk="1" latinLnBrk="0" hangingPunct="1">
              <a:spcBef>
                <a:spcPct val="20000"/>
              </a:spcBef>
              <a:buFont typeface="Arial"/>
              <a:buChar char="•"/>
              <a:defRPr sz="28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18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dk1"/>
                </a:solidFill>
                <a:latin typeface="+mn-lt"/>
                <a:ea typeface="+mn-ea"/>
                <a:cs typeface="+mn-cs"/>
              </a:defRPr>
            </a:lvl9pPr>
          </a:lstStyle>
          <a:p>
            <a:r>
              <a:rPr lang="fr-FR" sz="3600" dirty="0" smtClean="0"/>
              <a:t>Localisation géographique :  </a:t>
            </a:r>
          </a:p>
          <a:p>
            <a:pPr lvl="1"/>
            <a:r>
              <a:rPr lang="fr-FR" sz="2900" b="1" dirty="0" smtClean="0"/>
              <a:t>ULB C : Nord-Kivu</a:t>
            </a:r>
          </a:p>
          <a:p>
            <a:pPr lvl="1"/>
            <a:r>
              <a:rPr lang="fr-FR" sz="2900" b="1" dirty="0" err="1" smtClean="0"/>
              <a:t>Maltezer</a:t>
            </a:r>
            <a:r>
              <a:rPr lang="fr-FR" sz="2900" b="1" dirty="0" smtClean="0"/>
              <a:t> : Ituri , Haut Uélé</a:t>
            </a:r>
          </a:p>
          <a:p>
            <a:pPr lvl="1"/>
            <a:r>
              <a:rPr lang="fr-FR" sz="2900" b="1" dirty="0" smtClean="0"/>
              <a:t>MEMISA B : Ituri et Kongo Central</a:t>
            </a:r>
          </a:p>
          <a:p>
            <a:pPr lvl="1"/>
            <a:r>
              <a:rPr lang="fr-FR" sz="2900" b="1" dirty="0" smtClean="0"/>
              <a:t>STC : Kasaï Oriental &amp; Lomami</a:t>
            </a:r>
          </a:p>
          <a:p>
            <a:pPr lvl="1"/>
            <a:r>
              <a:rPr lang="fr-FR" sz="2900" b="1" dirty="0" smtClean="0"/>
              <a:t>Autre : Kasaï Central	</a:t>
            </a:r>
          </a:p>
          <a:p>
            <a:endParaRPr lang="fr-FR" dirty="0" smtClean="0"/>
          </a:p>
          <a:p>
            <a:endParaRPr lang="fr-FR" dirty="0" smtClean="0"/>
          </a:p>
          <a:p>
            <a:endParaRPr lang="fr-FR" dirty="0"/>
          </a:p>
        </p:txBody>
      </p:sp>
    </p:spTree>
    <p:extLst>
      <p:ext uri="{BB962C8B-B14F-4D97-AF65-F5344CB8AC3E}">
        <p14:creationId xmlns:p14="http://schemas.microsoft.com/office/powerpoint/2010/main" val="35631345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065" y="274638"/>
            <a:ext cx="8612821" cy="1143000"/>
          </a:xfrm>
        </p:spPr>
        <p:style>
          <a:lnRef idx="2">
            <a:schemeClr val="accent1"/>
          </a:lnRef>
          <a:fillRef idx="1">
            <a:schemeClr val="lt1"/>
          </a:fillRef>
          <a:effectRef idx="0">
            <a:schemeClr val="accent1"/>
          </a:effectRef>
          <a:fontRef idx="minor">
            <a:schemeClr val="dk1"/>
          </a:fontRef>
        </p:style>
        <p:txBody>
          <a:bodyPr/>
          <a:lstStyle/>
          <a:p>
            <a:r>
              <a:rPr lang="fr-FR" dirty="0" smtClean="0"/>
              <a:t>Subvention FEDECAME</a:t>
            </a:r>
            <a:endParaRPr lang="fr-FR" dirty="0"/>
          </a:p>
        </p:txBody>
      </p:sp>
      <p:sp>
        <p:nvSpPr>
          <p:cNvPr id="3" name="Espace réservé du contenu 2"/>
          <p:cNvSpPr>
            <a:spLocks noGrp="1"/>
          </p:cNvSpPr>
          <p:nvPr>
            <p:ph idx="1"/>
          </p:nvPr>
        </p:nvSpPr>
        <p:spPr>
          <a:xfrm>
            <a:off x="293065" y="1600200"/>
            <a:ext cx="4086612" cy="4705271"/>
          </a:xfrm>
        </p:spPr>
        <p:style>
          <a:lnRef idx="2">
            <a:schemeClr val="accent1"/>
          </a:lnRef>
          <a:fillRef idx="1">
            <a:schemeClr val="lt1"/>
          </a:fillRef>
          <a:effectRef idx="0">
            <a:schemeClr val="accent1"/>
          </a:effectRef>
          <a:fontRef idx="minor">
            <a:schemeClr val="dk1"/>
          </a:fontRef>
        </p:style>
        <p:txBody>
          <a:bodyPr/>
          <a:lstStyle/>
          <a:p>
            <a:r>
              <a:rPr lang="fr-FR" dirty="0" smtClean="0"/>
              <a:t>Budget CF : </a:t>
            </a:r>
            <a:r>
              <a:rPr lang="fr-FR" sz="2400" dirty="0" smtClean="0"/>
              <a:t>3000 000 €</a:t>
            </a:r>
            <a:endParaRPr lang="fr-FR" dirty="0" smtClean="0"/>
          </a:p>
          <a:p>
            <a:r>
              <a:rPr lang="fr-FR" dirty="0" smtClean="0"/>
              <a:t> </a:t>
            </a:r>
            <a:endParaRPr lang="fr-FR" dirty="0"/>
          </a:p>
        </p:txBody>
      </p:sp>
      <p:sp>
        <p:nvSpPr>
          <p:cNvPr id="4" name="Espace réservé du contenu 2"/>
          <p:cNvSpPr txBox="1">
            <a:spLocks/>
          </p:cNvSpPr>
          <p:nvPr/>
        </p:nvSpPr>
        <p:spPr>
          <a:xfrm>
            <a:off x="4517118" y="1600201"/>
            <a:ext cx="4388768" cy="470527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7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dirty="0" smtClean="0"/>
              <a:t>Mise en place du secrétariat général de la fédération ; </a:t>
            </a:r>
          </a:p>
          <a:p>
            <a:r>
              <a:rPr lang="fr-FR" dirty="0"/>
              <a:t>Mise en place d’un BCAF Appui </a:t>
            </a:r>
            <a:r>
              <a:rPr lang="fr-FR" dirty="0" smtClean="0"/>
              <a:t>à l’organisation des réunions inter CDR </a:t>
            </a:r>
            <a:r>
              <a:rPr lang="fr-FR" dirty="0" smtClean="0"/>
              <a:t>; </a:t>
            </a:r>
            <a:endParaRPr lang="fr-FR" dirty="0" smtClean="0"/>
          </a:p>
          <a:p>
            <a:r>
              <a:rPr lang="fr-FR" dirty="0" smtClean="0"/>
              <a:t>Dotation d’un </a:t>
            </a:r>
            <a:r>
              <a:rPr lang="fr-FR" dirty="0" err="1" smtClean="0"/>
              <a:t>FdR</a:t>
            </a:r>
            <a:r>
              <a:rPr lang="fr-FR" dirty="0" smtClean="0"/>
              <a:t> </a:t>
            </a:r>
            <a:r>
              <a:rPr lang="fr-FR" dirty="0" err="1" smtClean="0"/>
              <a:t>MEGs</a:t>
            </a:r>
            <a:r>
              <a:rPr lang="fr-FR" dirty="0" smtClean="0"/>
              <a:t> au BCAF &amp; aux CDR</a:t>
            </a:r>
          </a:p>
          <a:p>
            <a:r>
              <a:rPr lang="fr-FR" dirty="0" smtClean="0"/>
              <a:t>Appui à des cessions de </a:t>
            </a:r>
            <a:r>
              <a:rPr lang="fr-FR" dirty="0" smtClean="0"/>
              <a:t> </a:t>
            </a:r>
            <a:r>
              <a:rPr lang="fr-FR" dirty="0" smtClean="0"/>
              <a:t>pré qualification des couples produits fabricants ;</a:t>
            </a:r>
          </a:p>
          <a:p>
            <a:r>
              <a:rPr lang="fr-FR" dirty="0" smtClean="0"/>
              <a:t>Promotion de relations CDR avec les ZS...</a:t>
            </a:r>
            <a:endParaRPr lang="fr-FR" dirty="0"/>
          </a:p>
        </p:txBody>
      </p:sp>
    </p:spTree>
    <p:extLst>
      <p:ext uri="{BB962C8B-B14F-4D97-AF65-F5344CB8AC3E}">
        <p14:creationId xmlns:p14="http://schemas.microsoft.com/office/powerpoint/2010/main" val="39074923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9" y="274637"/>
            <a:ext cx="8367279" cy="1011491"/>
          </a:xfrm>
        </p:spPr>
        <p:style>
          <a:lnRef idx="2">
            <a:schemeClr val="accent1"/>
          </a:lnRef>
          <a:fillRef idx="1">
            <a:schemeClr val="lt1"/>
          </a:fillRef>
          <a:effectRef idx="0">
            <a:schemeClr val="accent1"/>
          </a:effectRef>
          <a:fontRef idx="minor">
            <a:schemeClr val="dk1"/>
          </a:fontRef>
        </p:style>
        <p:txBody>
          <a:bodyPr/>
          <a:lstStyle/>
          <a:p>
            <a:r>
              <a:rPr lang="fr-FR" b="1" dirty="0" smtClean="0"/>
              <a:t>Subvention EUP FDSS</a:t>
            </a:r>
            <a:endParaRPr lang="fr-FR" b="1" dirty="0"/>
          </a:p>
        </p:txBody>
      </p:sp>
      <p:sp>
        <p:nvSpPr>
          <p:cNvPr id="3" name="Espace réservé du contenu 2"/>
          <p:cNvSpPr>
            <a:spLocks noGrp="1"/>
          </p:cNvSpPr>
          <p:nvPr>
            <p:ph sz="half" idx="1"/>
          </p:nvPr>
        </p:nvSpPr>
        <p:spPr>
          <a:xfrm>
            <a:off x="457200" y="1400090"/>
            <a:ext cx="3906196" cy="4726073"/>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r>
              <a:rPr lang="fr-FR" dirty="0"/>
              <a:t>Budget </a:t>
            </a:r>
            <a:r>
              <a:rPr lang="fr-FR" dirty="0" smtClean="0"/>
              <a:t>CF: 7 000 </a:t>
            </a:r>
            <a:r>
              <a:rPr lang="fr-FR" dirty="0"/>
              <a:t>000 €</a:t>
            </a:r>
            <a:endParaRPr lang="fr-FR" sz="3600" dirty="0"/>
          </a:p>
          <a:p>
            <a:r>
              <a:rPr lang="fr-FR" dirty="0" smtClean="0"/>
              <a:t>Juin 2018-Décembre 2018</a:t>
            </a:r>
            <a:endParaRPr lang="fr-FR" dirty="0"/>
          </a:p>
          <a:p>
            <a:r>
              <a:rPr lang="fr-FR" dirty="0" smtClean="0"/>
              <a:t> </a:t>
            </a:r>
            <a:r>
              <a:rPr lang="fr-FR" dirty="0" smtClean="0"/>
              <a:t>Appui institutionnel</a:t>
            </a:r>
            <a:endParaRPr lang="fr-FR" dirty="0" smtClean="0"/>
          </a:p>
        </p:txBody>
      </p:sp>
      <p:sp>
        <p:nvSpPr>
          <p:cNvPr id="4" name="Espace réservé du contenu 3"/>
          <p:cNvSpPr>
            <a:spLocks noGrp="1"/>
          </p:cNvSpPr>
          <p:nvPr>
            <p:ph sz="half" idx="2"/>
          </p:nvPr>
        </p:nvSpPr>
        <p:spPr>
          <a:xfrm>
            <a:off x="4526209" y="1400090"/>
            <a:ext cx="4298270" cy="4726073"/>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r>
              <a:rPr lang="fr-FR" dirty="0" smtClean="0"/>
              <a:t>Structures bénéficiaires: </a:t>
            </a:r>
            <a:endParaRPr lang="fr-FR" dirty="0" smtClean="0"/>
          </a:p>
          <a:p>
            <a:pPr lvl="1"/>
            <a:r>
              <a:rPr lang="fr-FR" dirty="0" smtClean="0"/>
              <a:t>DEP (Unité </a:t>
            </a:r>
            <a:r>
              <a:rPr lang="fr-FR" dirty="0"/>
              <a:t>de gestion du projet </a:t>
            </a:r>
            <a:r>
              <a:rPr lang="fr-FR" dirty="0" smtClean="0"/>
              <a:t>), </a:t>
            </a:r>
            <a:endParaRPr lang="fr-FR" dirty="0" smtClean="0"/>
          </a:p>
          <a:p>
            <a:pPr lvl="1"/>
            <a:r>
              <a:rPr lang="fr-FR" dirty="0" smtClean="0"/>
              <a:t>DOGS</a:t>
            </a:r>
            <a:r>
              <a:rPr lang="fr-FR" dirty="0" smtClean="0"/>
              <a:t>,  </a:t>
            </a:r>
            <a:endParaRPr lang="fr-FR" dirty="0" smtClean="0"/>
          </a:p>
          <a:p>
            <a:pPr lvl="1"/>
            <a:r>
              <a:rPr lang="fr-FR" dirty="0" smtClean="0"/>
              <a:t>IGS </a:t>
            </a:r>
            <a:endParaRPr lang="fr-FR" dirty="0"/>
          </a:p>
          <a:p>
            <a:pPr lvl="1"/>
            <a:r>
              <a:rPr lang="fr-FR" dirty="0" smtClean="0"/>
              <a:t>DPS </a:t>
            </a:r>
            <a:r>
              <a:rPr lang="fr-FR" dirty="0"/>
              <a:t>(Kasaï Oriental &amp; Lomami)</a:t>
            </a:r>
          </a:p>
          <a:p>
            <a:pPr lvl="1"/>
            <a:r>
              <a:rPr lang="fr-FR" dirty="0" smtClean="0"/>
              <a:t>6 </a:t>
            </a:r>
            <a:r>
              <a:rPr lang="fr-FR" dirty="0"/>
              <a:t>IPS </a:t>
            </a:r>
            <a:r>
              <a:rPr lang="fr-FR" dirty="0" smtClean="0"/>
              <a:t> ( </a:t>
            </a:r>
            <a:r>
              <a:rPr lang="fr-FR" dirty="0" err="1" smtClean="0"/>
              <a:t>Nkv</a:t>
            </a:r>
            <a:r>
              <a:rPr lang="fr-FR" dirty="0" smtClean="0"/>
              <a:t>, Ituri, HU, </a:t>
            </a:r>
            <a:r>
              <a:rPr lang="fr-FR" dirty="0" err="1" smtClean="0"/>
              <a:t>Kgo</a:t>
            </a:r>
            <a:r>
              <a:rPr lang="fr-FR" dirty="0" smtClean="0"/>
              <a:t> C, KOR, Lomami)  </a:t>
            </a:r>
          </a:p>
          <a:p>
            <a:r>
              <a:rPr lang="fr-FR" dirty="0" smtClean="0"/>
              <a:t>Appui </a:t>
            </a:r>
            <a:r>
              <a:rPr lang="fr-FR" dirty="0" smtClean="0"/>
              <a:t>au fonctionnement et  </a:t>
            </a:r>
            <a:r>
              <a:rPr lang="fr-FR" dirty="0" smtClean="0"/>
              <a:t>à travers des contrats d’objectifs et des moyens : </a:t>
            </a:r>
          </a:p>
        </p:txBody>
      </p:sp>
    </p:spTree>
    <p:extLst>
      <p:ext uri="{BB962C8B-B14F-4D97-AF65-F5344CB8AC3E}">
        <p14:creationId xmlns:p14="http://schemas.microsoft.com/office/powerpoint/2010/main" val="3983887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9" y="274638"/>
            <a:ext cx="8513811" cy="11430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fr-FR" dirty="0" smtClean="0"/>
              <a:t>Investissements (travaux et fournitures) </a:t>
            </a:r>
            <a:endParaRPr lang="fr-FR" dirty="0"/>
          </a:p>
        </p:txBody>
      </p:sp>
      <p:sp>
        <p:nvSpPr>
          <p:cNvPr id="3" name="Espace réservé du contenu 2"/>
          <p:cNvSpPr>
            <a:spLocks noGrp="1"/>
          </p:cNvSpPr>
          <p:nvPr>
            <p:ph sz="half" idx="1"/>
          </p:nvPr>
        </p:nvSpPr>
        <p:spPr>
          <a:xfrm>
            <a:off x="457200" y="1600200"/>
            <a:ext cx="4038600" cy="4749046"/>
          </a:xfrm>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r>
              <a:rPr lang="fr-FR" dirty="0" smtClean="0"/>
              <a:t>Budget CF : </a:t>
            </a:r>
            <a:r>
              <a:rPr lang="fr-FR" b="1" dirty="0" smtClean="0"/>
              <a:t>23 000 000 €</a:t>
            </a:r>
          </a:p>
          <a:p>
            <a:r>
              <a:rPr lang="fr-FR" dirty="0" smtClean="0"/>
              <a:t>Marchés en engagement spécifiques</a:t>
            </a:r>
          </a:p>
          <a:p>
            <a:r>
              <a:rPr lang="fr-FR" dirty="0" smtClean="0"/>
              <a:t>Engagements en cours  </a:t>
            </a:r>
            <a:r>
              <a:rPr lang="fr-FR" dirty="0" smtClean="0"/>
              <a:t>: </a:t>
            </a:r>
          </a:p>
          <a:p>
            <a:pPr lvl="1"/>
            <a:r>
              <a:rPr lang="fr-FR" dirty="0" smtClean="0"/>
              <a:t>HGR Masereka : contrat  </a:t>
            </a:r>
            <a:r>
              <a:rPr lang="fr-FR" dirty="0" smtClean="0"/>
              <a:t>attribué ;</a:t>
            </a:r>
            <a:endParaRPr lang="fr-FR" dirty="0" smtClean="0"/>
          </a:p>
          <a:p>
            <a:pPr lvl="1"/>
            <a:r>
              <a:rPr lang="fr-FR" dirty="0" err="1" smtClean="0"/>
              <a:t>HGRs</a:t>
            </a:r>
            <a:r>
              <a:rPr lang="fr-FR" dirty="0" smtClean="0"/>
              <a:t> Makota </a:t>
            </a:r>
            <a:endParaRPr lang="fr-FR" dirty="0" smtClean="0"/>
          </a:p>
          <a:p>
            <a:pPr lvl="1"/>
            <a:r>
              <a:rPr lang="fr-FR" dirty="0" smtClean="0"/>
              <a:t>HGR </a:t>
            </a:r>
            <a:r>
              <a:rPr lang="fr-FR" dirty="0" smtClean="0"/>
              <a:t>Kasansa </a:t>
            </a:r>
            <a:r>
              <a:rPr lang="fr-FR" dirty="0" smtClean="0"/>
              <a:t>: </a:t>
            </a:r>
            <a:r>
              <a:rPr lang="fr-FR" dirty="0" smtClean="0"/>
              <a:t>analyse des offres</a:t>
            </a:r>
            <a:r>
              <a:rPr lang="fr-FR" dirty="0" smtClean="0"/>
              <a:t>; </a:t>
            </a:r>
            <a:endParaRPr lang="fr-FR" dirty="0" smtClean="0"/>
          </a:p>
          <a:p>
            <a:pPr lvl="1"/>
            <a:r>
              <a:rPr lang="fr-FR" dirty="0" smtClean="0"/>
              <a:t>HGR Ngandadjika : </a:t>
            </a:r>
            <a:r>
              <a:rPr lang="fr-FR" dirty="0" smtClean="0"/>
              <a:t>analyse des </a:t>
            </a:r>
            <a:r>
              <a:rPr lang="fr-FR" dirty="0" err="1" smtClean="0"/>
              <a:t>offrres</a:t>
            </a:r>
            <a:endParaRPr lang="fr-FR" dirty="0"/>
          </a:p>
        </p:txBody>
      </p:sp>
      <p:sp>
        <p:nvSpPr>
          <p:cNvPr id="4" name="Espace réservé du contenu 3"/>
          <p:cNvSpPr>
            <a:spLocks noGrp="1"/>
          </p:cNvSpPr>
          <p:nvPr>
            <p:ph sz="half" idx="2"/>
          </p:nvPr>
        </p:nvSpPr>
        <p:spPr>
          <a:xfrm>
            <a:off x="4648200" y="1600200"/>
            <a:ext cx="4322810" cy="4749046"/>
          </a:xfrm>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r>
              <a:rPr lang="fr-FR" dirty="0" smtClean="0"/>
              <a:t>Autres travaux programmés </a:t>
            </a:r>
            <a:r>
              <a:rPr lang="fr-FR" dirty="0" smtClean="0"/>
              <a:t>: Construction/réhabilitation de : HP Goma, HGR </a:t>
            </a:r>
            <a:r>
              <a:rPr lang="fr-FR" dirty="0" smtClean="0"/>
              <a:t>Mambasa , </a:t>
            </a:r>
            <a:r>
              <a:rPr lang="fr-FR" dirty="0" smtClean="0"/>
              <a:t>HGR </a:t>
            </a:r>
            <a:r>
              <a:rPr lang="fr-FR" dirty="0" smtClean="0"/>
              <a:t> , </a:t>
            </a:r>
            <a:r>
              <a:rPr lang="fr-FR" dirty="0" smtClean="0"/>
              <a:t>CDR </a:t>
            </a:r>
            <a:r>
              <a:rPr lang="fr-FR" dirty="0" smtClean="0"/>
              <a:t>CADIMEBU,  HGR </a:t>
            </a:r>
            <a:r>
              <a:rPr lang="fr-FR" dirty="0" smtClean="0"/>
              <a:t>Nizi, HGR Komanda;</a:t>
            </a:r>
          </a:p>
          <a:p>
            <a:r>
              <a:rPr lang="fr-FR" dirty="0" smtClean="0"/>
              <a:t>Contrats de prestations services de PSIE (Est et Ouest) ;</a:t>
            </a:r>
          </a:p>
          <a:p>
            <a:r>
              <a:rPr lang="fr-FR" dirty="0" smtClean="0"/>
              <a:t>Marchés d’équipements biomédicaux, mobiliers, informatique, Groupe électrogène et Panneau solaires... ;</a:t>
            </a:r>
          </a:p>
          <a:p>
            <a:r>
              <a:rPr lang="fr-FR" dirty="0" smtClean="0"/>
              <a:t>N.B : Travaux et équipements dans les contrats des ONGs :  &gt; 6 000 000 </a:t>
            </a:r>
            <a:r>
              <a:rPr lang="fr-FR" dirty="0" smtClean="0"/>
              <a:t>€ en cours </a:t>
            </a:r>
            <a:endParaRPr lang="fr-FR" dirty="0"/>
          </a:p>
        </p:txBody>
      </p:sp>
    </p:spTree>
    <p:extLst>
      <p:ext uri="{BB962C8B-B14F-4D97-AF65-F5344CB8AC3E}">
        <p14:creationId xmlns:p14="http://schemas.microsoft.com/office/powerpoint/2010/main" val="18688359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1908" y="274638"/>
            <a:ext cx="8667620" cy="11430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fr-FR" dirty="0" smtClean="0"/>
              <a:t>Subvention de Contribution Unicef (PAGODA)</a:t>
            </a:r>
            <a:endParaRPr lang="fr-FR" dirty="0"/>
          </a:p>
        </p:txBody>
      </p:sp>
      <p:sp>
        <p:nvSpPr>
          <p:cNvPr id="3" name="Espace réservé du contenu 2"/>
          <p:cNvSpPr>
            <a:spLocks noGrp="1"/>
          </p:cNvSpPr>
          <p:nvPr>
            <p:ph sz="half" idx="1"/>
          </p:nvPr>
        </p:nvSpPr>
        <p:spPr>
          <a:xfrm>
            <a:off x="341908" y="1600200"/>
            <a:ext cx="4153892" cy="4525963"/>
          </a:xfrm>
        </p:spPr>
        <p:style>
          <a:lnRef idx="2">
            <a:schemeClr val="accent1"/>
          </a:lnRef>
          <a:fillRef idx="1">
            <a:schemeClr val="lt1"/>
          </a:fillRef>
          <a:effectRef idx="0">
            <a:schemeClr val="accent1"/>
          </a:effectRef>
          <a:fontRef idx="minor">
            <a:schemeClr val="dk1"/>
          </a:fontRef>
        </p:style>
        <p:txBody>
          <a:bodyPr>
            <a:normAutofit lnSpcReduction="10000"/>
          </a:bodyPr>
          <a:lstStyle/>
          <a:p>
            <a:r>
              <a:rPr lang="fr-FR" dirty="0" smtClean="0"/>
              <a:t>Budget CF  </a:t>
            </a:r>
            <a:r>
              <a:rPr lang="fr-FR" b="1" dirty="0" smtClean="0"/>
              <a:t>: </a:t>
            </a:r>
            <a:r>
              <a:rPr lang="fr-FR" sz="2400" b="1" dirty="0" smtClean="0"/>
              <a:t>4 050 000 </a:t>
            </a:r>
            <a:r>
              <a:rPr lang="fr-FR" sz="2400" dirty="0" smtClean="0"/>
              <a:t>€ ;</a:t>
            </a:r>
          </a:p>
          <a:p>
            <a:r>
              <a:rPr lang="fr-FR" dirty="0" smtClean="0"/>
              <a:t>Contrat endossé et signé depuis début juin 2018</a:t>
            </a:r>
            <a:endParaRPr lang="fr-FR" dirty="0"/>
          </a:p>
        </p:txBody>
      </p:sp>
      <p:sp>
        <p:nvSpPr>
          <p:cNvPr id="4" name="Espace réservé du contenu 3"/>
          <p:cNvSpPr>
            <a:spLocks noGrp="1"/>
          </p:cNvSpPr>
          <p:nvPr>
            <p:ph sz="half" idx="2"/>
          </p:nvPr>
        </p:nvSpPr>
        <p:spPr>
          <a:xfrm>
            <a:off x="4648199" y="1600200"/>
            <a:ext cx="4361329" cy="4525963"/>
          </a:xfrm>
        </p:spPr>
        <p:style>
          <a:lnRef idx="2">
            <a:schemeClr val="accent1"/>
          </a:lnRef>
          <a:fillRef idx="1">
            <a:schemeClr val="lt1"/>
          </a:fillRef>
          <a:effectRef idx="0">
            <a:schemeClr val="accent1"/>
          </a:effectRef>
          <a:fontRef idx="minor">
            <a:schemeClr val="dk1"/>
          </a:fontRef>
        </p:style>
        <p:txBody>
          <a:bodyPr>
            <a:normAutofit lnSpcReduction="10000"/>
          </a:bodyPr>
          <a:lstStyle/>
          <a:p>
            <a:r>
              <a:rPr lang="fr-FR" dirty="0" smtClean="0"/>
              <a:t>Approvisionnements :</a:t>
            </a:r>
          </a:p>
          <a:p>
            <a:pPr lvl="1"/>
            <a:r>
              <a:rPr lang="fr-FR" dirty="0" smtClean="0"/>
              <a:t>Véhicules </a:t>
            </a:r>
          </a:p>
          <a:p>
            <a:pPr lvl="1"/>
            <a:r>
              <a:rPr lang="fr-FR" dirty="0" smtClean="0"/>
              <a:t>Motos,</a:t>
            </a:r>
          </a:p>
          <a:p>
            <a:pPr lvl="1"/>
            <a:r>
              <a:rPr lang="fr-FR" dirty="0" smtClean="0"/>
              <a:t>Frigos pour vaccins; </a:t>
            </a:r>
          </a:p>
          <a:p>
            <a:pPr lvl="1"/>
            <a:r>
              <a:rPr lang="fr-FR" dirty="0" smtClean="0"/>
              <a:t>Intrants nutritionnels pour les ZS du KOR et de  Lomami (ZS appuyées par STC)  et de l’Ituri (ZS appuyées par </a:t>
            </a:r>
            <a:r>
              <a:rPr lang="fr-FR" dirty="0" err="1" smtClean="0"/>
              <a:t>Malteze</a:t>
            </a:r>
            <a:r>
              <a:rPr lang="fr-FR" dirty="0" smtClean="0"/>
              <a:t>)r ;</a:t>
            </a:r>
          </a:p>
          <a:p>
            <a:r>
              <a:rPr lang="fr-FR" dirty="0" smtClean="0"/>
              <a:t>Appui au fonctionnement du Secrétariat du GIBS</a:t>
            </a:r>
          </a:p>
          <a:p>
            <a:pPr lvl="1"/>
            <a:endParaRPr lang="fr-FR" dirty="0" smtClean="0"/>
          </a:p>
          <a:p>
            <a:pPr marL="0" indent="0">
              <a:buNone/>
            </a:pPr>
            <a:endParaRPr lang="fr-FR" dirty="0"/>
          </a:p>
        </p:txBody>
      </p:sp>
    </p:spTree>
    <p:extLst>
      <p:ext uri="{BB962C8B-B14F-4D97-AF65-F5344CB8AC3E}">
        <p14:creationId xmlns:p14="http://schemas.microsoft.com/office/powerpoint/2010/main" val="5210380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FR" dirty="0" smtClean="0"/>
              <a:t>Assistance Technique ICE</a:t>
            </a:r>
            <a:endParaRPr lang="fr-FR" dirty="0"/>
          </a:p>
        </p:txBody>
      </p:sp>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r>
              <a:rPr lang="fr-FR" dirty="0" smtClean="0"/>
              <a:t>Long terme (48 mois)  : </a:t>
            </a:r>
          </a:p>
          <a:p>
            <a:pPr lvl="1"/>
            <a:r>
              <a:rPr lang="fr-FR" dirty="0" smtClean="0"/>
              <a:t>Dispositif d’appui au niveau central ( Coordination, DOGS, IGS, FEDECAME, Monitoring ) et au niveau provincial : 3 DPS  ;</a:t>
            </a:r>
          </a:p>
          <a:p>
            <a:pPr lvl="1"/>
            <a:r>
              <a:rPr lang="fr-FR" dirty="0" smtClean="0"/>
              <a:t>Compétences et profils diversifiés : médecin  Santé publique, économie, Gestion hospitalière, Médecins  Cliniciens, Pharmaciens ;</a:t>
            </a:r>
          </a:p>
          <a:p>
            <a:pPr lvl="1"/>
            <a:r>
              <a:rPr lang="fr-FR" dirty="0" smtClean="0"/>
              <a:t>Equipe de 12 AT ;</a:t>
            </a:r>
          </a:p>
          <a:p>
            <a:r>
              <a:rPr lang="fr-FR" dirty="0" smtClean="0"/>
              <a:t>Misions courts termes : </a:t>
            </a:r>
          </a:p>
          <a:p>
            <a:pPr lvl="1"/>
            <a:r>
              <a:rPr lang="fr-FR" dirty="0" smtClean="0"/>
              <a:t>compétences et profils divers à mobiliser selon les besoins (sur base des TDR précis)  </a:t>
            </a:r>
            <a:endParaRPr lang="fr-FR" dirty="0"/>
          </a:p>
        </p:txBody>
      </p:sp>
    </p:spTree>
    <p:extLst>
      <p:ext uri="{BB962C8B-B14F-4D97-AF65-F5344CB8AC3E}">
        <p14:creationId xmlns:p14="http://schemas.microsoft.com/office/powerpoint/2010/main" val="30035407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FR" dirty="0" smtClean="0"/>
              <a:t>Contrats cadres (gestion à la DUE)</a:t>
            </a:r>
            <a:endParaRPr lang="fr-FR" dirty="0"/>
          </a:p>
        </p:txBody>
      </p:sp>
      <p:sp>
        <p:nvSpPr>
          <p:cNvPr id="3" name="Espace réservé du contenu 2"/>
          <p:cNvSpPr>
            <a:spLocks noGrp="1"/>
          </p:cNvSpPr>
          <p:nvPr>
            <p:ph idx="1"/>
          </p:nvPr>
        </p:nvSpPr>
        <p:spPr>
          <a:xfrm>
            <a:off x="457200" y="1600200"/>
            <a:ext cx="8229600" cy="4895567"/>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r>
              <a:rPr lang="fr-FR" dirty="0" smtClean="0"/>
              <a:t>Engagés : </a:t>
            </a:r>
          </a:p>
          <a:p>
            <a:pPr lvl="1"/>
            <a:r>
              <a:rPr lang="fr-FR" dirty="0" smtClean="0"/>
              <a:t>Contrat d’élaboration du cadre de S&amp;E du PRODS</a:t>
            </a:r>
          </a:p>
          <a:p>
            <a:pPr lvl="1"/>
            <a:r>
              <a:rPr lang="fr-FR" dirty="0" smtClean="0"/>
              <a:t>Contrat  d’études sur l’appui institutionnel à la DOGS et l’IGS ;</a:t>
            </a:r>
          </a:p>
          <a:p>
            <a:pPr lvl="1"/>
            <a:r>
              <a:rPr lang="fr-FR" dirty="0" smtClean="0"/>
              <a:t>Contrat d’études de la place des EUP FASS dans le dispositif assurantiel du pays  ; </a:t>
            </a:r>
          </a:p>
          <a:p>
            <a:pPr lvl="1"/>
            <a:r>
              <a:rPr lang="fr-FR" dirty="0" smtClean="0"/>
              <a:t>Contrat d’élaboration du cadre de S&amp;E du PRODS ; </a:t>
            </a:r>
          </a:p>
          <a:p>
            <a:pPr lvl="1"/>
            <a:r>
              <a:rPr lang="fr-FR" dirty="0" smtClean="0"/>
              <a:t>Contrat d’audit  qualité de soins (études en cours) ; </a:t>
            </a:r>
          </a:p>
          <a:p>
            <a:pPr lvl="1"/>
            <a:r>
              <a:rPr lang="fr-FR" dirty="0" smtClean="0"/>
              <a:t>Contrat de Suivi des travaux et investissement</a:t>
            </a:r>
          </a:p>
          <a:p>
            <a:r>
              <a:rPr lang="fr-FR" dirty="0" smtClean="0"/>
              <a:t> En  préparation : </a:t>
            </a:r>
          </a:p>
          <a:p>
            <a:pPr lvl="1"/>
            <a:r>
              <a:rPr lang="fr-FR" dirty="0" smtClean="0"/>
              <a:t>Contrat d’études pour la base line  </a:t>
            </a:r>
          </a:p>
          <a:p>
            <a:r>
              <a:rPr lang="fr-FR" dirty="0" smtClean="0"/>
              <a:t>Autres en contrat cadre : Audits , Communication et Visibilité...</a:t>
            </a:r>
            <a:endParaRPr lang="fr-FR" dirty="0"/>
          </a:p>
        </p:txBody>
      </p:sp>
    </p:spTree>
    <p:extLst>
      <p:ext uri="{BB962C8B-B14F-4D97-AF65-F5344CB8AC3E}">
        <p14:creationId xmlns:p14="http://schemas.microsoft.com/office/powerpoint/2010/main" val="14809205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7785" y="2325932"/>
            <a:ext cx="8229600" cy="1143000"/>
          </a:xfrm>
        </p:spPr>
        <p:style>
          <a:lnRef idx="2">
            <a:schemeClr val="accent1"/>
          </a:lnRef>
          <a:fillRef idx="1">
            <a:schemeClr val="lt1"/>
          </a:fillRef>
          <a:effectRef idx="0">
            <a:schemeClr val="accent1"/>
          </a:effectRef>
          <a:fontRef idx="minor">
            <a:schemeClr val="dk1"/>
          </a:fontRef>
        </p:style>
        <p:txBody>
          <a:bodyPr/>
          <a:lstStyle/>
          <a:p>
            <a:r>
              <a:rPr lang="fr-FR" dirty="0" smtClean="0"/>
              <a:t>Merci </a:t>
            </a:r>
            <a:endParaRPr lang="fr-FR" dirty="0"/>
          </a:p>
        </p:txBody>
      </p:sp>
    </p:spTree>
    <p:extLst>
      <p:ext uri="{BB962C8B-B14F-4D97-AF65-F5344CB8AC3E}">
        <p14:creationId xmlns:p14="http://schemas.microsoft.com/office/powerpoint/2010/main" val="2176640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FR" dirty="0" smtClean="0"/>
              <a:t>Objectifs (CF)</a:t>
            </a:r>
            <a:endParaRPr lang="fr-FR" dirty="0"/>
          </a:p>
        </p:txBody>
      </p:sp>
      <p:sp>
        <p:nvSpPr>
          <p:cNvPr id="3" name="Espace réservé du contenu 2"/>
          <p:cNvSpPr>
            <a:spLocks noGrp="1"/>
          </p:cNvSpPr>
          <p:nvPr>
            <p:ph idx="1"/>
          </p:nvPr>
        </p:nvSpPr>
        <p:spPr>
          <a:xfrm>
            <a:off x="457200" y="1600200"/>
            <a:ext cx="8229600" cy="4964876"/>
          </a:xfrm>
        </p:spPr>
        <p:style>
          <a:lnRef idx="2">
            <a:schemeClr val="accent1"/>
          </a:lnRef>
          <a:fillRef idx="1">
            <a:schemeClr val="lt1"/>
          </a:fillRef>
          <a:effectRef idx="0">
            <a:schemeClr val="accent1"/>
          </a:effectRef>
          <a:fontRef idx="minor">
            <a:schemeClr val="dk1"/>
          </a:fontRef>
        </p:style>
        <p:txBody>
          <a:bodyPr>
            <a:normAutofit/>
          </a:bodyPr>
          <a:lstStyle/>
          <a:p>
            <a:r>
              <a:rPr lang="fr-FR" dirty="0" smtClean="0"/>
              <a:t>Objectif </a:t>
            </a:r>
            <a:r>
              <a:rPr lang="fr-FR" dirty="0"/>
              <a:t>global : </a:t>
            </a:r>
            <a:endParaRPr lang="fr-FR" dirty="0" smtClean="0"/>
          </a:p>
          <a:p>
            <a:pPr lvl="1"/>
            <a:r>
              <a:rPr lang="fr-FR" dirty="0" smtClean="0"/>
              <a:t>Contribuer</a:t>
            </a:r>
            <a:r>
              <a:rPr lang="fr-FR" dirty="0"/>
              <a:t>, dans le cadre du plan national de développement sanitaire (PNDS) et dans le contexte global de lutte contre la pauvreté, à l'amélioration de la santé de la population de la RDC. </a:t>
            </a:r>
          </a:p>
        </p:txBody>
      </p:sp>
    </p:spTree>
    <p:extLst>
      <p:ext uri="{BB962C8B-B14F-4D97-AF65-F5344CB8AC3E}">
        <p14:creationId xmlns:p14="http://schemas.microsoft.com/office/powerpoint/2010/main" val="244544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0241"/>
            <a:ext cx="8449816" cy="814006"/>
          </a:xfrm>
        </p:spPr>
        <p:style>
          <a:lnRef idx="2">
            <a:schemeClr val="accent1"/>
          </a:lnRef>
          <a:fillRef idx="1">
            <a:schemeClr val="lt1"/>
          </a:fillRef>
          <a:effectRef idx="0">
            <a:schemeClr val="accent1"/>
          </a:effectRef>
          <a:fontRef idx="minor">
            <a:schemeClr val="dk1"/>
          </a:fontRef>
        </p:style>
        <p:txBody>
          <a:bodyPr>
            <a:normAutofit/>
          </a:bodyPr>
          <a:lstStyle/>
          <a:p>
            <a:r>
              <a:rPr lang="fr-FR" b="1" dirty="0" smtClean="0"/>
              <a:t>Objectifs spécifiques (OS) </a:t>
            </a:r>
            <a:endParaRPr lang="fr-FR" b="1" dirty="0"/>
          </a:p>
        </p:txBody>
      </p:sp>
      <p:sp>
        <p:nvSpPr>
          <p:cNvPr id="3" name="Espace réservé du contenu 2"/>
          <p:cNvSpPr>
            <a:spLocks noGrp="1"/>
          </p:cNvSpPr>
          <p:nvPr>
            <p:ph idx="1"/>
          </p:nvPr>
        </p:nvSpPr>
        <p:spPr>
          <a:xfrm>
            <a:off x="457200" y="1074488"/>
            <a:ext cx="8449816" cy="5633696"/>
          </a:xfrm>
        </p:spPr>
        <p:style>
          <a:lnRef idx="2">
            <a:schemeClr val="accent1"/>
          </a:lnRef>
          <a:fillRef idx="1">
            <a:schemeClr val="lt1"/>
          </a:fillRef>
          <a:effectRef idx="0">
            <a:schemeClr val="accent1"/>
          </a:effectRef>
          <a:fontRef idx="minor">
            <a:schemeClr val="dk1"/>
          </a:fontRef>
        </p:style>
        <p:txBody>
          <a:bodyPr>
            <a:normAutofit/>
          </a:bodyPr>
          <a:lstStyle/>
          <a:p>
            <a:pPr marL="514350" indent="-514350" algn="just">
              <a:buFont typeface="+mj-lt"/>
              <a:buAutoNum type="arabicPeriod"/>
            </a:pPr>
            <a:r>
              <a:rPr lang="fr-FR" dirty="0" smtClean="0"/>
              <a:t>Pérenniser l’accessibilité à des soins de santé de qualité, en particulier pour les populations vulnérables y compris les femmes et les enfants (OMD 4 et 5) ;</a:t>
            </a:r>
          </a:p>
          <a:p>
            <a:pPr marL="514350" indent="-514350" algn="just">
              <a:buFont typeface="+mj-lt"/>
              <a:buAutoNum type="arabicPeriod"/>
            </a:pPr>
            <a:r>
              <a:rPr lang="fr-FR" dirty="0" smtClean="0"/>
              <a:t>Intégrer les ZS couvertes par des interventions humanitaires et verticales dans les provinces cibles (LRRD) ;</a:t>
            </a:r>
          </a:p>
          <a:p>
            <a:pPr marL="514350" indent="-514350" algn="just">
              <a:buFont typeface="+mj-lt"/>
              <a:buAutoNum type="arabicPeriod"/>
            </a:pPr>
            <a:r>
              <a:rPr lang="fr-FR" dirty="0" smtClean="0"/>
              <a:t>Améliorer la capacité institutionnelle du Ministère de la Santé Publique (MSP) au niveau central et provincial (DPS).</a:t>
            </a:r>
          </a:p>
          <a:p>
            <a:endParaRPr lang="fr-FR" dirty="0"/>
          </a:p>
        </p:txBody>
      </p:sp>
    </p:spTree>
    <p:extLst>
      <p:ext uri="{BB962C8B-B14F-4D97-AF65-F5344CB8AC3E}">
        <p14:creationId xmlns:p14="http://schemas.microsoft.com/office/powerpoint/2010/main" val="1863528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1908" y="274638"/>
            <a:ext cx="8466290" cy="832410"/>
          </a:xfrm>
        </p:spPr>
        <p:style>
          <a:lnRef idx="2">
            <a:schemeClr val="accent1"/>
          </a:lnRef>
          <a:fillRef idx="1">
            <a:schemeClr val="lt1"/>
          </a:fillRef>
          <a:effectRef idx="0">
            <a:schemeClr val="accent1"/>
          </a:effectRef>
          <a:fontRef idx="minor">
            <a:schemeClr val="dk1"/>
          </a:fontRef>
        </p:style>
        <p:txBody>
          <a:bodyPr/>
          <a:lstStyle/>
          <a:p>
            <a:r>
              <a:rPr lang="fr-FR" b="1" dirty="0" smtClean="0"/>
              <a:t>Résultats attendus (OS1</a:t>
            </a:r>
            <a:r>
              <a:rPr lang="fr-FR" dirty="0" smtClean="0"/>
              <a:t>)</a:t>
            </a:r>
            <a:endParaRPr lang="fr-FR" dirty="0"/>
          </a:p>
        </p:txBody>
      </p:sp>
      <p:sp>
        <p:nvSpPr>
          <p:cNvPr id="3" name="Espace réservé du contenu 2"/>
          <p:cNvSpPr>
            <a:spLocks noGrp="1"/>
          </p:cNvSpPr>
          <p:nvPr>
            <p:ph idx="1"/>
          </p:nvPr>
        </p:nvSpPr>
        <p:spPr>
          <a:xfrm>
            <a:off x="341908" y="1237289"/>
            <a:ext cx="8466290" cy="5620711"/>
          </a:xfrm>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r>
              <a:rPr lang="fr-FR" dirty="0" smtClean="0"/>
              <a:t>OS1 R1: </a:t>
            </a:r>
            <a:r>
              <a:rPr lang="fr-FR" dirty="0"/>
              <a:t>L'accès aux soins de qualité pour les femmes et hommes de tout âge dans </a:t>
            </a:r>
            <a:r>
              <a:rPr lang="fr-FR" dirty="0" smtClean="0"/>
              <a:t>ZS est </a:t>
            </a:r>
            <a:r>
              <a:rPr lang="fr-FR" dirty="0"/>
              <a:t>amélioré dans les </a:t>
            </a:r>
            <a:r>
              <a:rPr lang="fr-FR" dirty="0" smtClean="0"/>
              <a:t>ZS </a:t>
            </a:r>
            <a:r>
              <a:rPr lang="fr-FR" dirty="0"/>
              <a:t>bénéficiaires</a:t>
            </a:r>
          </a:p>
          <a:p>
            <a:pPr algn="just"/>
            <a:r>
              <a:rPr lang="fr-FR" dirty="0" smtClean="0"/>
              <a:t>OS1R2 : </a:t>
            </a:r>
            <a:r>
              <a:rPr lang="fr-FR" dirty="0"/>
              <a:t>Des recherches-actions sont menées dans au moins 2 zones sur des thèmes divers : qualité des services et des soins, financement, développement des ressources humaines, organisation des services, intégration de l’équipe cadre de zone (ECZ), et donnent des résultats utilisables au niveau national</a:t>
            </a:r>
          </a:p>
          <a:p>
            <a:pPr algn="just"/>
            <a:r>
              <a:rPr lang="fr-FR" dirty="0" smtClean="0"/>
              <a:t>OS1R3:</a:t>
            </a:r>
            <a:r>
              <a:rPr lang="fr-FR" dirty="0"/>
              <a:t>Un système d’approvisionnement en médicaments essentiels et génériques (MEG) et consommables (système national d'approvisionnement en médicaments essentiels –SNAME-) est renforcé à tous les niveaux, en particulier dans les provinces cibles</a:t>
            </a:r>
            <a:r>
              <a:rPr lang="fr-FR" dirty="0" smtClean="0"/>
              <a:t>.</a:t>
            </a:r>
            <a:endParaRPr lang="fr-FR" dirty="0"/>
          </a:p>
        </p:txBody>
      </p:sp>
    </p:spTree>
    <p:extLst>
      <p:ext uri="{BB962C8B-B14F-4D97-AF65-F5344CB8AC3E}">
        <p14:creationId xmlns:p14="http://schemas.microsoft.com/office/powerpoint/2010/main" val="423165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FR" b="1" dirty="0" smtClean="0"/>
              <a:t>Résultats attendus (2)(OS1)</a:t>
            </a:r>
            <a:endParaRPr lang="fr-FR" b="1" dirty="0"/>
          </a:p>
        </p:txBody>
      </p:sp>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fr-FR" sz="3600" dirty="0" smtClean="0"/>
              <a:t>OS1R4</a:t>
            </a:r>
            <a:r>
              <a:rPr lang="fr-FR" sz="3600" dirty="0"/>
              <a:t> : Des bâtiments et des équipements adaptés sont en place pour la dispensation des soins de qualité</a:t>
            </a:r>
          </a:p>
          <a:p>
            <a:r>
              <a:rPr lang="fr-FR" sz="3600" dirty="0" smtClean="0"/>
              <a:t>OS1R5</a:t>
            </a:r>
            <a:r>
              <a:rPr lang="fr-FR" sz="3600" dirty="0"/>
              <a:t> : Un hôpital de 2</a:t>
            </a:r>
            <a:r>
              <a:rPr lang="fr-FR" sz="3600" baseline="30000" dirty="0"/>
              <a:t>ème</a:t>
            </a:r>
            <a:r>
              <a:rPr lang="fr-FR" sz="3600" dirty="0"/>
              <a:t> référence entre en </a:t>
            </a:r>
            <a:r>
              <a:rPr lang="fr-FR" sz="3600" dirty="0" smtClean="0"/>
              <a:t>rationalisation</a:t>
            </a:r>
            <a:endParaRPr lang="fr-FR" sz="3600" dirty="0"/>
          </a:p>
          <a:p>
            <a:r>
              <a:rPr lang="fr-FR" sz="3600" dirty="0" smtClean="0"/>
              <a:t>OS1R6 : Des </a:t>
            </a:r>
            <a:r>
              <a:rPr lang="fr-FR" sz="3600" dirty="0"/>
              <a:t>Centres de santé médicalisés fonctionnent dans au moins une ZAR</a:t>
            </a:r>
            <a:r>
              <a:rPr lang="fr-FR" sz="3600" dirty="0" smtClean="0"/>
              <a:t>.</a:t>
            </a:r>
            <a:endParaRPr lang="fr-FR" sz="3600" dirty="0"/>
          </a:p>
        </p:txBody>
      </p:sp>
    </p:spTree>
    <p:extLst>
      <p:ext uri="{BB962C8B-B14F-4D97-AF65-F5344CB8AC3E}">
        <p14:creationId xmlns:p14="http://schemas.microsoft.com/office/powerpoint/2010/main" val="2249314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9" y="37877"/>
            <a:ext cx="8390791" cy="909167"/>
          </a:xfrm>
        </p:spPr>
        <p:style>
          <a:lnRef idx="2">
            <a:schemeClr val="accent1"/>
          </a:lnRef>
          <a:fillRef idx="1">
            <a:schemeClr val="lt1"/>
          </a:fillRef>
          <a:effectRef idx="0">
            <a:schemeClr val="accent1"/>
          </a:effectRef>
          <a:fontRef idx="minor">
            <a:schemeClr val="dk1"/>
          </a:fontRef>
        </p:style>
        <p:txBody>
          <a:bodyPr>
            <a:noAutofit/>
          </a:bodyPr>
          <a:lstStyle/>
          <a:p>
            <a:r>
              <a:rPr lang="fr-FR" dirty="0" smtClean="0"/>
              <a:t> </a:t>
            </a:r>
            <a:br>
              <a:rPr lang="fr-FR" dirty="0" smtClean="0"/>
            </a:br>
            <a:r>
              <a:rPr lang="fr-FR" b="1" dirty="0" smtClean="0"/>
              <a:t>Résultats attendus (3) (OS2)</a:t>
            </a:r>
            <a:r>
              <a:rPr lang="fr-FR" sz="5400" b="1" dirty="0"/>
              <a:t/>
            </a:r>
            <a:br>
              <a:rPr lang="fr-FR" sz="5400" b="1" dirty="0"/>
            </a:br>
            <a:endParaRPr lang="fr-FR" sz="5400" b="1" dirty="0"/>
          </a:p>
        </p:txBody>
      </p:sp>
      <p:sp>
        <p:nvSpPr>
          <p:cNvPr id="3" name="Espace réservé du contenu 2"/>
          <p:cNvSpPr>
            <a:spLocks noGrp="1"/>
          </p:cNvSpPr>
          <p:nvPr>
            <p:ph idx="1"/>
          </p:nvPr>
        </p:nvSpPr>
        <p:spPr>
          <a:xfrm>
            <a:off x="457200" y="1183805"/>
            <a:ext cx="8390790" cy="5488553"/>
          </a:xfrm>
        </p:spPr>
        <p:style>
          <a:lnRef idx="2">
            <a:schemeClr val="accent1"/>
          </a:lnRef>
          <a:fillRef idx="1">
            <a:schemeClr val="lt1"/>
          </a:fillRef>
          <a:effectRef idx="0">
            <a:schemeClr val="accent1"/>
          </a:effectRef>
          <a:fontRef idx="minor">
            <a:schemeClr val="dk1"/>
          </a:fontRef>
        </p:style>
        <p:txBody>
          <a:bodyPr>
            <a:normAutofit/>
          </a:bodyPr>
          <a:lstStyle/>
          <a:p>
            <a:pPr algn="just"/>
            <a:r>
              <a:rPr lang="fr-FR" dirty="0" smtClean="0"/>
              <a:t>OS2R1</a:t>
            </a:r>
            <a:r>
              <a:rPr lang="fr-FR" dirty="0"/>
              <a:t>: Les ZS couvertes par des interventions humanitaires (y inclus la lutte contre les violences sexuelles basées sur le genre) sont progressivement intégrées dans le programme du 11</a:t>
            </a:r>
            <a:r>
              <a:rPr lang="fr-FR" baseline="30000" dirty="0"/>
              <a:t>ème</a:t>
            </a:r>
            <a:r>
              <a:rPr lang="fr-FR" dirty="0"/>
              <a:t> FED</a:t>
            </a:r>
          </a:p>
          <a:p>
            <a:pPr algn="just"/>
            <a:r>
              <a:rPr lang="fr-FR" dirty="0" smtClean="0"/>
              <a:t>OS2R2: </a:t>
            </a:r>
            <a:r>
              <a:rPr lang="fr-FR" dirty="0"/>
              <a:t>Des stratégies adéquates de sortie d’un mode d’intervention humanitaire et vertical dans les zones à </a:t>
            </a:r>
            <a:r>
              <a:rPr lang="fr-FR" dirty="0" smtClean="0"/>
              <a:t>réintégrer </a:t>
            </a:r>
            <a:r>
              <a:rPr lang="fr-FR" dirty="0"/>
              <a:t>sont développées</a:t>
            </a:r>
          </a:p>
          <a:p>
            <a:pPr algn="just"/>
            <a:endParaRPr lang="fr-FR" dirty="0"/>
          </a:p>
        </p:txBody>
      </p:sp>
    </p:spTree>
    <p:extLst>
      <p:ext uri="{BB962C8B-B14F-4D97-AF65-F5344CB8AC3E}">
        <p14:creationId xmlns:p14="http://schemas.microsoft.com/office/powerpoint/2010/main" val="3493605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3752" y="144397"/>
            <a:ext cx="8740350" cy="1143000"/>
          </a:xfrm>
        </p:spPr>
        <p:style>
          <a:lnRef idx="2">
            <a:schemeClr val="accent1"/>
          </a:lnRef>
          <a:fillRef idx="1">
            <a:schemeClr val="lt1"/>
          </a:fillRef>
          <a:effectRef idx="0">
            <a:schemeClr val="accent1"/>
          </a:effectRef>
          <a:fontRef idx="minor">
            <a:schemeClr val="dk1"/>
          </a:fontRef>
        </p:style>
        <p:txBody>
          <a:bodyPr/>
          <a:lstStyle/>
          <a:p>
            <a:r>
              <a:rPr lang="fr-FR" dirty="0" smtClean="0"/>
              <a:t>Résultats attendus (4)(OS3)</a:t>
            </a:r>
            <a:endParaRPr lang="fr-FR" dirty="0"/>
          </a:p>
        </p:txBody>
      </p:sp>
      <p:sp>
        <p:nvSpPr>
          <p:cNvPr id="3" name="Espace réservé du contenu 2"/>
          <p:cNvSpPr>
            <a:spLocks noGrp="1"/>
          </p:cNvSpPr>
          <p:nvPr>
            <p:ph idx="1"/>
          </p:nvPr>
        </p:nvSpPr>
        <p:spPr>
          <a:xfrm>
            <a:off x="193752" y="1600200"/>
            <a:ext cx="8740350" cy="5029110"/>
          </a:xfrm>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fr-FR" dirty="0" smtClean="0"/>
              <a:t>OS3R1: </a:t>
            </a:r>
            <a:r>
              <a:rPr lang="fr-FR" dirty="0"/>
              <a:t>Les capacités au niveau provincial sont renforcées. La décentralisation dans le secteur de la santé est soutenue afin de mettre en place des Divisions Provinciales de la Santé (DPS) et des Inspections Provinciales de la Santé (IPS) dans leurs nouvelles fonctions;</a:t>
            </a:r>
          </a:p>
          <a:p>
            <a:pPr algn="just"/>
            <a:r>
              <a:rPr lang="fr-FR" dirty="0" smtClean="0"/>
              <a:t>OS3R2: </a:t>
            </a:r>
            <a:r>
              <a:rPr lang="fr-FR" dirty="0"/>
              <a:t>La réforme institutionnelle est appuyée et le niveau central est renforcé dans son rôle régulateur et normatif ainsi que dans son rôle d’appui au niveau provincial.</a:t>
            </a:r>
          </a:p>
          <a:p>
            <a:endParaRPr lang="fr-FR" dirty="0"/>
          </a:p>
          <a:p>
            <a:endParaRPr lang="fr-FR" dirty="0"/>
          </a:p>
        </p:txBody>
      </p:sp>
    </p:spTree>
    <p:extLst>
      <p:ext uri="{BB962C8B-B14F-4D97-AF65-F5344CB8AC3E}">
        <p14:creationId xmlns:p14="http://schemas.microsoft.com/office/powerpoint/2010/main" val="3700329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FR" dirty="0" smtClean="0"/>
              <a:t>Activités principales</a:t>
            </a:r>
            <a:endParaRPr lang="fr-FR" dirty="0"/>
          </a:p>
        </p:txBody>
      </p:sp>
      <p:sp>
        <p:nvSpPr>
          <p:cNvPr id="3" name="Espace réservé du contenu 2"/>
          <p:cNvSpPr>
            <a:spLocks noGrp="1"/>
          </p:cNvSpPr>
          <p:nvPr>
            <p:ph idx="1"/>
          </p:nvPr>
        </p:nvSpPr>
        <p:spPr>
          <a:xfrm>
            <a:off x="457200" y="1600200"/>
            <a:ext cx="8229600" cy="5042088"/>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r>
              <a:rPr lang="fr-FR" dirty="0" smtClean="0"/>
              <a:t>Actions d’amélioration de l’offre : </a:t>
            </a:r>
          </a:p>
          <a:p>
            <a:pPr lvl="1"/>
            <a:r>
              <a:rPr lang="fr-FR" dirty="0" smtClean="0"/>
              <a:t>Tarification forfaitaire ;</a:t>
            </a:r>
          </a:p>
          <a:p>
            <a:pPr lvl="1"/>
            <a:r>
              <a:rPr lang="fr-FR" dirty="0" smtClean="0"/>
              <a:t>Amélioration de la qualité de soins ;</a:t>
            </a:r>
          </a:p>
          <a:p>
            <a:pPr lvl="1"/>
            <a:r>
              <a:rPr lang="fr-FR" dirty="0" smtClean="0"/>
              <a:t>Amélioration de la gestion ; </a:t>
            </a:r>
          </a:p>
          <a:p>
            <a:pPr lvl="1"/>
            <a:r>
              <a:rPr lang="fr-FR" dirty="0" smtClean="0"/>
              <a:t>Recherche et innovations : promotion des médecins au premier échelon ;</a:t>
            </a:r>
          </a:p>
          <a:p>
            <a:pPr lvl="1"/>
            <a:r>
              <a:rPr lang="fr-FR" dirty="0" smtClean="0"/>
              <a:t>Infrastructures </a:t>
            </a:r>
            <a:r>
              <a:rPr lang="fr-FR" dirty="0" smtClean="0"/>
              <a:t>et équipement ;</a:t>
            </a:r>
          </a:p>
          <a:p>
            <a:pPr lvl="1"/>
            <a:r>
              <a:rPr lang="fr-FR" dirty="0" smtClean="0"/>
              <a:t>Appui au système d’approvisionnement en MEGS ;</a:t>
            </a:r>
          </a:p>
          <a:p>
            <a:pPr lvl="1"/>
            <a:r>
              <a:rPr lang="fr-FR" dirty="0" smtClean="0"/>
              <a:t>Appui institutionnel ; </a:t>
            </a:r>
          </a:p>
          <a:p>
            <a:pPr lvl="1"/>
            <a:r>
              <a:rPr lang="fr-FR" dirty="0" smtClean="0"/>
              <a:t>Intervention humanitaire avec focus </a:t>
            </a:r>
            <a:r>
              <a:rPr lang="fr-FR" dirty="0" smtClean="0"/>
              <a:t>au Kasaï </a:t>
            </a:r>
            <a:r>
              <a:rPr lang="fr-FR" dirty="0" smtClean="0"/>
              <a:t>Central </a:t>
            </a:r>
          </a:p>
          <a:p>
            <a:pPr lvl="1"/>
            <a:r>
              <a:rPr lang="fr-FR" dirty="0" smtClean="0"/>
              <a:t>Subventions de fonctionnement des ECZ et Fosa, (HU &amp; Ituri par </a:t>
            </a:r>
            <a:r>
              <a:rPr lang="fr-FR" dirty="0" err="1" smtClean="0"/>
              <a:t>Malteser</a:t>
            </a:r>
            <a:r>
              <a:rPr lang="fr-FR" dirty="0" smtClean="0"/>
              <a:t>) .</a:t>
            </a:r>
            <a:r>
              <a:rPr lang="fr-FR" dirty="0" smtClean="0"/>
              <a:t>....</a:t>
            </a:r>
          </a:p>
        </p:txBody>
      </p:sp>
    </p:spTree>
    <p:extLst>
      <p:ext uri="{BB962C8B-B14F-4D97-AF65-F5344CB8AC3E}">
        <p14:creationId xmlns:p14="http://schemas.microsoft.com/office/powerpoint/2010/main" val="343809777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3102</TotalTime>
  <Words>2174</Words>
  <Application>Microsoft Macintosh PowerPoint</Application>
  <PresentationFormat>Présentation à l'écran (4:3)</PresentationFormat>
  <Paragraphs>360</Paragraphs>
  <Slides>29</Slides>
  <Notes>1</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Thème Office</vt:lpstr>
      <vt:lpstr>PRODS  </vt:lpstr>
      <vt:lpstr>PRODS en résumé</vt:lpstr>
      <vt:lpstr>Objectifs (CF)</vt:lpstr>
      <vt:lpstr>Objectifs spécifiques (OS) </vt:lpstr>
      <vt:lpstr>Résultats attendus (OS1)</vt:lpstr>
      <vt:lpstr>Résultats attendus (2)(OS1)</vt:lpstr>
      <vt:lpstr>  Résultats attendus (3) (OS2) </vt:lpstr>
      <vt:lpstr>Résultats attendus (4)(OS3)</vt:lpstr>
      <vt:lpstr>Activités principales</vt:lpstr>
      <vt:lpstr>Activités principales (2)</vt:lpstr>
      <vt:lpstr>Cibles  </vt:lpstr>
      <vt:lpstr>Populations bénéficiaires  </vt:lpstr>
      <vt:lpstr>Présentation PowerPoint</vt:lpstr>
      <vt:lpstr>Budget Indicatif  </vt:lpstr>
      <vt:lpstr>Subventions aux EUP FASS (4) </vt:lpstr>
      <vt:lpstr>Contrats du Mécanisme tiers payant FASS  </vt:lpstr>
      <vt:lpstr>Tarification  forfaitaire  </vt:lpstr>
      <vt:lpstr>Modèle de tarif forfaitaire</vt:lpstr>
      <vt:lpstr>Modèle  en pratique</vt:lpstr>
      <vt:lpstr>Processus d’amélioration de la qualité de soins </vt:lpstr>
      <vt:lpstr>Amélioration de la gestion de ressources et patrimoine </vt:lpstr>
      <vt:lpstr>Subventions aux ONGs</vt:lpstr>
      <vt:lpstr>Subvention FEDECAME</vt:lpstr>
      <vt:lpstr>Subvention EUP FDSS</vt:lpstr>
      <vt:lpstr>Investissements (travaux et fournitures) </vt:lpstr>
      <vt:lpstr>Subvention de Contribution Unicef (PAGODA)</vt:lpstr>
      <vt:lpstr>Assistance Technique ICE</vt:lpstr>
      <vt:lpstr>Contrats cadres (gestion à la DUE)</vt:lpstr>
      <vt:lpstr>Merci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PRODS et  Appui aux Zones de santé  &amp; HRP de Goma</dc:title>
  <dc:creator>DEP</dc:creator>
  <cp:lastModifiedBy>DEP</cp:lastModifiedBy>
  <cp:revision>71</cp:revision>
  <dcterms:created xsi:type="dcterms:W3CDTF">2017-05-05T08:13:22Z</dcterms:created>
  <dcterms:modified xsi:type="dcterms:W3CDTF">2018-11-12T10:04:32Z</dcterms:modified>
</cp:coreProperties>
</file>